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1.xml" ContentType="application/vnd.openxmlformats-officedocument.themeOverride+xml"/>
  <Override PartName="/ppt/notesSlides/notesSlide26.xml" ContentType="application/vnd.openxmlformats-officedocument.presentationml.notesSlide+xml"/>
  <Override PartName="/ppt/theme/themeOverride2.xml" ContentType="application/vnd.openxmlformats-officedocument.themeOverride+xml"/>
  <Override PartName="/ppt/notesSlides/notesSlide27.xml" ContentType="application/vnd.openxmlformats-officedocument.presentationml.notesSlide+xml"/>
  <Override PartName="/ppt/theme/themeOverride3.xml" ContentType="application/vnd.openxmlformats-officedocument.themeOverride+xml"/>
  <Override PartName="/ppt/notesSlides/notesSlide28.xml" ContentType="application/vnd.openxmlformats-officedocument.presentationml.notesSlide+xml"/>
  <Override PartName="/ppt/theme/themeOverride4.xml" ContentType="application/vnd.openxmlformats-officedocument.themeOverride+xml"/>
  <Override PartName="/ppt/notesSlides/notesSlide29.xml" ContentType="application/vnd.openxmlformats-officedocument.presentationml.notesSlide+xml"/>
  <Override PartName="/ppt/theme/themeOverride5.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6.xml" ContentType="application/vnd.openxmlformats-officedocument.themeOverride+xml"/>
  <Override PartName="/ppt/notesSlides/notesSlide34.xml" ContentType="application/vnd.openxmlformats-officedocument.presentationml.notesSlide+xml"/>
  <Override PartName="/ppt/theme/themeOverride7.xml" ContentType="application/vnd.openxmlformats-officedocument.themeOverride+xml"/>
  <Override PartName="/ppt/notesSlides/notesSlide35.xml" ContentType="application/vnd.openxmlformats-officedocument.presentationml.notesSlide+xml"/>
  <Override PartName="/ppt/theme/themeOverride8.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Override9.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heme/themeOverride10.xml" ContentType="application/vnd.openxmlformats-officedocument.themeOverride+xml"/>
  <Override PartName="/ppt/notesSlides/notesSlide42.xml" ContentType="application/vnd.openxmlformats-officedocument.presentationml.notesSlide+xml"/>
  <Override PartName="/ppt/theme/themeOverride11.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heme/themeOverride12.xml" ContentType="application/vnd.openxmlformats-officedocument.themeOverride+xml"/>
  <Override PartName="/ppt/notesSlides/notesSlide63.xml" ContentType="application/vnd.openxmlformats-officedocument.presentationml.notesSlide+xml"/>
  <Override PartName="/ppt/theme/themeOverride13.xml" ContentType="application/vnd.openxmlformats-officedocument.themeOverr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heme/themeOverride14.xml" ContentType="application/vnd.openxmlformats-officedocument.themeOverr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heme/themeOverride15.xml" ContentType="application/vnd.openxmlformats-officedocument.themeOverride+xml"/>
  <Override PartName="/ppt/notesSlides/notesSlide72.xml" ContentType="application/vnd.openxmlformats-officedocument.presentationml.notesSlide+xml"/>
  <Override PartName="/ppt/theme/themeOverride16.xml" ContentType="application/vnd.openxmlformats-officedocument.themeOverr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theme/themeOverride17.xml" ContentType="application/vnd.openxmlformats-officedocument.themeOverr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theme/themeOverride18.xml" ContentType="application/vnd.openxmlformats-officedocument.themeOverr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theme/themeOverride19.xml" ContentType="application/vnd.openxmlformats-officedocument.themeOverr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theme/themeOverride20.xml" ContentType="application/vnd.openxmlformats-officedocument.themeOverride+xml"/>
  <Override PartName="/ppt/notesSlides/notesSlide106.xml" ContentType="application/vnd.openxmlformats-officedocument.presentationml.notesSlide+xml"/>
  <Override PartName="/ppt/theme/themeOverride21.xml" ContentType="application/vnd.openxmlformats-officedocument.themeOverr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heme/themeOverride22.xml" ContentType="application/vnd.openxmlformats-officedocument.themeOverr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theme/themeOverride23.xml" ContentType="application/vnd.openxmlformats-officedocument.themeOverr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theme/themeOverride24.xml" ContentType="application/vnd.openxmlformats-officedocument.themeOverr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8" r:id="rId4"/>
  </p:sldMasterIdLst>
  <p:notesMasterIdLst>
    <p:notesMasterId r:id="rId175"/>
  </p:notesMasterIdLst>
  <p:handoutMasterIdLst>
    <p:handoutMasterId r:id="rId176"/>
  </p:handoutMasterIdLst>
  <p:sldIdLst>
    <p:sldId id="706" r:id="rId5"/>
    <p:sldId id="1090" r:id="rId6"/>
    <p:sldId id="1209" r:id="rId7"/>
    <p:sldId id="1241" r:id="rId8"/>
    <p:sldId id="1242" r:id="rId9"/>
    <p:sldId id="1197" r:id="rId10"/>
    <p:sldId id="1244" r:id="rId11"/>
    <p:sldId id="1243" r:id="rId12"/>
    <p:sldId id="1198" r:id="rId13"/>
    <p:sldId id="1213" r:id="rId14"/>
    <p:sldId id="1388" r:id="rId15"/>
    <p:sldId id="1196" r:id="rId16"/>
    <p:sldId id="1400" r:id="rId17"/>
    <p:sldId id="1401" r:id="rId18"/>
    <p:sldId id="1480" r:id="rId19"/>
    <p:sldId id="1483" r:id="rId20"/>
    <p:sldId id="1481" r:id="rId21"/>
    <p:sldId id="1482" r:id="rId22"/>
    <p:sldId id="1478" r:id="rId23"/>
    <p:sldId id="1210" r:id="rId24"/>
    <p:sldId id="1091" r:id="rId25"/>
    <p:sldId id="1381" r:id="rId26"/>
    <p:sldId id="1247" r:id="rId27"/>
    <p:sldId id="1248" r:id="rId28"/>
    <p:sldId id="1249" r:id="rId29"/>
    <p:sldId id="1251" r:id="rId30"/>
    <p:sldId id="1252" r:id="rId31"/>
    <p:sldId id="1253" r:id="rId32"/>
    <p:sldId id="1254" r:id="rId33"/>
    <p:sldId id="1255" r:id="rId34"/>
    <p:sldId id="1245" r:id="rId35"/>
    <p:sldId id="1093" r:id="rId36"/>
    <p:sldId id="1095" r:id="rId37"/>
    <p:sldId id="1256" r:id="rId38"/>
    <p:sldId id="1257" r:id="rId39"/>
    <p:sldId id="1258" r:id="rId40"/>
    <p:sldId id="1100" r:id="rId41"/>
    <p:sldId id="1259" r:id="rId42"/>
    <p:sldId id="1101" r:id="rId43"/>
    <p:sldId id="1260" r:id="rId44"/>
    <p:sldId id="1261" r:id="rId45"/>
    <p:sldId id="1262" r:id="rId46"/>
    <p:sldId id="1263" r:id="rId47"/>
    <p:sldId id="1275" r:id="rId48"/>
    <p:sldId id="1276" r:id="rId49"/>
    <p:sldId id="1503" r:id="rId50"/>
    <p:sldId id="1504" r:id="rId51"/>
    <p:sldId id="1505" r:id="rId52"/>
    <p:sldId id="1492" r:id="rId53"/>
    <p:sldId id="1494" r:id="rId54"/>
    <p:sldId id="1493" r:id="rId55"/>
    <p:sldId id="1495" r:id="rId56"/>
    <p:sldId id="1496" r:id="rId57"/>
    <p:sldId id="1497" r:id="rId58"/>
    <p:sldId id="1498" r:id="rId59"/>
    <p:sldId id="1499" r:id="rId60"/>
    <p:sldId id="1502" r:id="rId61"/>
    <p:sldId id="1501" r:id="rId62"/>
    <p:sldId id="1500" r:id="rId63"/>
    <p:sldId id="1277" r:id="rId64"/>
    <p:sldId id="1279" r:id="rId65"/>
    <p:sldId id="1280" r:id="rId66"/>
    <p:sldId id="1386" r:id="rId67"/>
    <p:sldId id="1387" r:id="rId68"/>
    <p:sldId id="1283" r:id="rId69"/>
    <p:sldId id="1284" r:id="rId70"/>
    <p:sldId id="1214" r:id="rId71"/>
    <p:sldId id="1292" r:id="rId72"/>
    <p:sldId id="1293" r:id="rId73"/>
    <p:sldId id="1294" r:id="rId74"/>
    <p:sldId id="1107" r:id="rId75"/>
    <p:sldId id="1295" r:id="rId76"/>
    <p:sldId id="1306" r:id="rId77"/>
    <p:sldId id="1108" r:id="rId78"/>
    <p:sldId id="1109" r:id="rId79"/>
    <p:sldId id="1110" r:id="rId80"/>
    <p:sldId id="1111" r:id="rId81"/>
    <p:sldId id="1296" r:id="rId82"/>
    <p:sldId id="1114" r:id="rId83"/>
    <p:sldId id="1115" r:id="rId84"/>
    <p:sldId id="1297" r:id="rId85"/>
    <p:sldId id="1300" r:id="rId86"/>
    <p:sldId id="1301" r:id="rId87"/>
    <p:sldId id="1303" r:id="rId88"/>
    <p:sldId id="1302" r:id="rId89"/>
    <p:sldId id="1304" r:id="rId90"/>
    <p:sldId id="1116" r:id="rId91"/>
    <p:sldId id="1307" r:id="rId92"/>
    <p:sldId id="1310" r:id="rId93"/>
    <p:sldId id="1311" r:id="rId94"/>
    <p:sldId id="1117" r:id="rId95"/>
    <p:sldId id="1308" r:id="rId96"/>
    <p:sldId id="1309" r:id="rId97"/>
    <p:sldId id="1313" r:id="rId98"/>
    <p:sldId id="1119" r:id="rId99"/>
    <p:sldId id="1312" r:id="rId100"/>
    <p:sldId id="1123" r:id="rId101"/>
    <p:sldId id="1124" r:id="rId102"/>
    <p:sldId id="1128" r:id="rId103"/>
    <p:sldId id="1130" r:id="rId104"/>
    <p:sldId id="1131" r:id="rId105"/>
    <p:sldId id="1187" r:id="rId106"/>
    <p:sldId id="1215" r:id="rId107"/>
    <p:sldId id="1132" r:id="rId108"/>
    <p:sldId id="1314" r:id="rId109"/>
    <p:sldId id="1315" r:id="rId110"/>
    <p:sldId id="1316" r:id="rId111"/>
    <p:sldId id="1317" r:id="rId112"/>
    <p:sldId id="1321" r:id="rId113"/>
    <p:sldId id="1404" r:id="rId114"/>
    <p:sldId id="1405" r:id="rId115"/>
    <p:sldId id="1403" r:id="rId116"/>
    <p:sldId id="1322" r:id="rId117"/>
    <p:sldId id="1136" r:id="rId118"/>
    <p:sldId id="1137" r:id="rId119"/>
    <p:sldId id="1138" r:id="rId120"/>
    <p:sldId id="1139" r:id="rId121"/>
    <p:sldId id="1141" r:id="rId122"/>
    <p:sldId id="1323" r:id="rId123"/>
    <p:sldId id="1324" r:id="rId124"/>
    <p:sldId id="1325" r:id="rId125"/>
    <p:sldId id="1142" r:id="rId126"/>
    <p:sldId id="1143" r:id="rId127"/>
    <p:sldId id="1144" r:id="rId128"/>
    <p:sldId id="1145" r:id="rId129"/>
    <p:sldId id="1146" r:id="rId130"/>
    <p:sldId id="1147" r:id="rId131"/>
    <p:sldId id="1485" r:id="rId132"/>
    <p:sldId id="1487" r:id="rId133"/>
    <p:sldId id="1218" r:id="rId134"/>
    <p:sldId id="1334" r:id="rId135"/>
    <p:sldId id="1164" r:id="rId136"/>
    <p:sldId id="1165" r:id="rId137"/>
    <p:sldId id="1335" r:id="rId138"/>
    <p:sldId id="1166" r:id="rId139"/>
    <p:sldId id="1167" r:id="rId140"/>
    <p:sldId id="1168" r:id="rId141"/>
    <p:sldId id="1169" r:id="rId142"/>
    <p:sldId id="1170" r:id="rId143"/>
    <p:sldId id="1406" r:id="rId144"/>
    <p:sldId id="1336" r:id="rId145"/>
    <p:sldId id="1171" r:id="rId146"/>
    <p:sldId id="1172" r:id="rId147"/>
    <p:sldId id="1407" r:id="rId148"/>
    <p:sldId id="1337" r:id="rId149"/>
    <p:sldId id="1338" r:id="rId150"/>
    <p:sldId id="1339" r:id="rId151"/>
    <p:sldId id="1408" r:id="rId152"/>
    <p:sldId id="1177" r:id="rId153"/>
    <p:sldId id="1222" r:id="rId154"/>
    <p:sldId id="1347" r:id="rId155"/>
    <p:sldId id="1489" r:id="rId156"/>
    <p:sldId id="1491" r:id="rId157"/>
    <p:sldId id="1445" r:id="rId158"/>
    <p:sldId id="1358" r:id="rId159"/>
    <p:sldId id="1228" r:id="rId160"/>
    <p:sldId id="1360" r:id="rId161"/>
    <p:sldId id="1361" r:id="rId162"/>
    <p:sldId id="1362" r:id="rId163"/>
    <p:sldId id="1363" r:id="rId164"/>
    <p:sldId id="1453" r:id="rId165"/>
    <p:sldId id="1229" r:id="rId166"/>
    <p:sldId id="1186" r:id="rId167"/>
    <p:sldId id="1455" r:id="rId168"/>
    <p:sldId id="1456" r:id="rId169"/>
    <p:sldId id="1484" r:id="rId170"/>
    <p:sldId id="1486" r:id="rId171"/>
    <p:sldId id="1230" r:id="rId172"/>
    <p:sldId id="1464" r:id="rId173"/>
    <p:sldId id="1476" r:id="rId174"/>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estazione" id="{67A65A57-F653-49D4-A5E6-8FD0249E67DB}">
          <p14:sldIdLst>
            <p14:sldId id="706"/>
          </p14:sldIdLst>
        </p14:section>
        <p14:section name="La legge delega" id="{A43BF400-BC96-43A4-87C0-507DB4A19A61}">
          <p14:sldIdLst>
            <p14:sldId id="1090"/>
            <p14:sldId id="1209"/>
            <p14:sldId id="1241"/>
            <p14:sldId id="1242"/>
            <p14:sldId id="1197"/>
            <p14:sldId id="1244"/>
            <p14:sldId id="1243"/>
            <p14:sldId id="1198"/>
            <p14:sldId id="1213"/>
            <p14:sldId id="1388"/>
            <p14:sldId id="1196"/>
            <p14:sldId id="1400"/>
            <p14:sldId id="1401"/>
            <p14:sldId id="1480"/>
            <p14:sldId id="1483"/>
            <p14:sldId id="1481"/>
            <p14:sldId id="1482"/>
            <p14:sldId id="1478"/>
          </p14:sldIdLst>
        </p14:section>
        <p14:section name="I principi generali" id="{C4E9637E-648E-4766-9EC0-40E1BD92E8C7}">
          <p14:sldIdLst>
            <p14:sldId id="1210"/>
            <p14:sldId id="1091"/>
            <p14:sldId id="1381"/>
            <p14:sldId id="1247"/>
            <p14:sldId id="1248"/>
            <p14:sldId id="1249"/>
            <p14:sldId id="1251"/>
            <p14:sldId id="1252"/>
            <p14:sldId id="1253"/>
            <p14:sldId id="1254"/>
            <p14:sldId id="1255"/>
            <p14:sldId id="1245"/>
            <p14:sldId id="1093"/>
            <p14:sldId id="1095"/>
            <p14:sldId id="1256"/>
            <p14:sldId id="1257"/>
            <p14:sldId id="1258"/>
            <p14:sldId id="1100"/>
            <p14:sldId id="1259"/>
            <p14:sldId id="1101"/>
            <p14:sldId id="1260"/>
            <p14:sldId id="1261"/>
            <p14:sldId id="1262"/>
            <p14:sldId id="1263"/>
            <p14:sldId id="1275"/>
            <p14:sldId id="1276"/>
            <p14:sldId id="1503"/>
            <p14:sldId id="1504"/>
            <p14:sldId id="1505"/>
            <p14:sldId id="1492"/>
            <p14:sldId id="1494"/>
            <p14:sldId id="1493"/>
            <p14:sldId id="1495"/>
            <p14:sldId id="1496"/>
            <p14:sldId id="1497"/>
            <p14:sldId id="1498"/>
            <p14:sldId id="1499"/>
            <p14:sldId id="1502"/>
            <p14:sldId id="1501"/>
            <p14:sldId id="1500"/>
            <p14:sldId id="1277"/>
            <p14:sldId id="1279"/>
            <p14:sldId id="1280"/>
            <p14:sldId id="1386"/>
            <p14:sldId id="1387"/>
            <p14:sldId id="1283"/>
            <p14:sldId id="1284"/>
          </p14:sldIdLst>
        </p14:section>
        <p14:section name="L’ambito di applicazione, il responsabile unico e le fasi dell’affidamento" id="{83B3B747-EA63-4210-9911-DC5F30EFBD5D}">
          <p14:sldIdLst>
            <p14:sldId id="1214"/>
            <p14:sldId id="1292"/>
            <p14:sldId id="1293"/>
            <p14:sldId id="1294"/>
            <p14:sldId id="1107"/>
            <p14:sldId id="1295"/>
            <p14:sldId id="1306"/>
            <p14:sldId id="1108"/>
            <p14:sldId id="1109"/>
            <p14:sldId id="1110"/>
            <p14:sldId id="1111"/>
            <p14:sldId id="1296"/>
            <p14:sldId id="1114"/>
            <p14:sldId id="1115"/>
            <p14:sldId id="1297"/>
            <p14:sldId id="1300"/>
            <p14:sldId id="1301"/>
            <p14:sldId id="1303"/>
            <p14:sldId id="1302"/>
            <p14:sldId id="1304"/>
            <p14:sldId id="1116"/>
            <p14:sldId id="1307"/>
            <p14:sldId id="1310"/>
            <p14:sldId id="1311"/>
            <p14:sldId id="1117"/>
            <p14:sldId id="1308"/>
            <p14:sldId id="1309"/>
            <p14:sldId id="1313"/>
            <p14:sldId id="1119"/>
            <p14:sldId id="1312"/>
            <p14:sldId id="1123"/>
            <p14:sldId id="1124"/>
            <p14:sldId id="1128"/>
            <p14:sldId id="1130"/>
            <p14:sldId id="1131"/>
            <p14:sldId id="1187"/>
            <p14:sldId id="1215"/>
            <p14:sldId id="1132"/>
            <p14:sldId id="1314"/>
            <p14:sldId id="1315"/>
            <p14:sldId id="1316"/>
            <p14:sldId id="1317"/>
            <p14:sldId id="1321"/>
            <p14:sldId id="1404"/>
            <p14:sldId id="1405"/>
            <p14:sldId id="1403"/>
            <p14:sldId id="1322"/>
            <p14:sldId id="1136"/>
            <p14:sldId id="1137"/>
            <p14:sldId id="1138"/>
            <p14:sldId id="1139"/>
            <p14:sldId id="1141"/>
            <p14:sldId id="1323"/>
            <p14:sldId id="1324"/>
            <p14:sldId id="1325"/>
            <p14:sldId id="1142"/>
            <p14:sldId id="1143"/>
            <p14:sldId id="1144"/>
            <p14:sldId id="1145"/>
            <p14:sldId id="1146"/>
            <p14:sldId id="1147"/>
          </p14:sldIdLst>
        </p14:section>
        <p14:section name="Della progettazione" id="{C65ED341-97CF-49F4-BF4D-676D04906A61}">
          <p14:sldIdLst>
            <p14:sldId id="1485"/>
            <p14:sldId id="1487"/>
          </p14:sldIdLst>
        </p14:section>
        <p14:section name="Dei contratti di importo inferiore alle soglie europee" id="{EE2722B3-5761-4EC4-8EFC-9BDB67C2E63D}">
          <p14:sldIdLst>
            <p14:sldId id="1218"/>
            <p14:sldId id="1334"/>
            <p14:sldId id="1164"/>
            <p14:sldId id="1165"/>
            <p14:sldId id="1335"/>
            <p14:sldId id="1166"/>
            <p14:sldId id="1167"/>
            <p14:sldId id="1168"/>
            <p14:sldId id="1169"/>
            <p14:sldId id="1170"/>
            <p14:sldId id="1406"/>
            <p14:sldId id="1336"/>
            <p14:sldId id="1171"/>
            <p14:sldId id="1172"/>
            <p14:sldId id="1407"/>
            <p14:sldId id="1337"/>
            <p14:sldId id="1338"/>
            <p14:sldId id="1339"/>
            <p14:sldId id="1408"/>
            <p14:sldId id="1177"/>
          </p14:sldIdLst>
        </p14:section>
        <p14:section name="Degli istituti e delle clausole comuni" id="{88451931-833A-4A27-AFB4-8A2126A21B3E}">
          <p14:sldIdLst/>
        </p14:section>
        <p14:section name="Le stazioni appaltanti" id="{92B08C5E-B4D2-4554-A11C-F12A5401A3D1}">
          <p14:sldIdLst/>
        </p14:section>
        <p14:section name="Gli operatori economici" id="{EF738AB8-34C7-42BE-BAC9-FFFB6483C844}">
          <p14:sldIdLst>
            <p14:sldId id="1222"/>
            <p14:sldId id="1347"/>
            <p14:sldId id="1489"/>
            <p14:sldId id="1491"/>
            <p14:sldId id="1445"/>
          </p14:sldIdLst>
        </p14:section>
        <p14:section name="La commissione giudicatrice" id="{76DA440C-BC98-4B41-B0EB-C9B30AFBE931}">
          <p14:sldIdLst>
            <p14:sldId id="1358"/>
          </p14:sldIdLst>
        </p14:section>
        <p14:section name="I requisiti di ordine generale" id="{83DE4435-7510-4FFE-86FA-B9C371C4ED08}">
          <p14:sldIdLst>
            <p14:sldId id="1228"/>
            <p14:sldId id="1360"/>
            <p14:sldId id="1361"/>
            <p14:sldId id="1362"/>
            <p14:sldId id="1363"/>
            <p14:sldId id="1453"/>
          </p14:sldIdLst>
        </p14:section>
        <p14:section name="Gli altri requisiti di partecipazione alla gara" id="{13E90D78-D6C1-401A-A0AA-058AC2C21606}">
          <p14:sldIdLst>
            <p14:sldId id="1229"/>
            <p14:sldId id="1186"/>
            <p14:sldId id="1455"/>
            <p14:sldId id="1456"/>
            <p14:sldId id="1484"/>
            <p14:sldId id="1486"/>
          </p14:sldIdLst>
        </p14:section>
        <p14:section name="La selezione delle offerte" id="{E470757C-33FA-46C7-97F6-35A9513FB7C7}">
          <p14:sldIdLst>
            <p14:sldId id="1230"/>
            <p14:sldId id="1464"/>
            <p14:sldId id="1476"/>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e"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FF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5033" autoAdjust="0"/>
  </p:normalViewPr>
  <p:slideViewPr>
    <p:cSldViewPr>
      <p:cViewPr varScale="1">
        <p:scale>
          <a:sx n="106" d="100"/>
          <a:sy n="106" d="100"/>
        </p:scale>
        <p:origin x="1038" y="120"/>
      </p:cViewPr>
      <p:guideLst>
        <p:guide orient="horz" pos="2160"/>
        <p:guide pos="2880"/>
      </p:guideLst>
    </p:cSldViewPr>
  </p:slideViewPr>
  <p:outlineViewPr>
    <p:cViewPr>
      <p:scale>
        <a:sx n="33" d="100"/>
        <a:sy n="33" d="100"/>
      </p:scale>
      <p:origin x="0" y="-698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10" d="100"/>
          <a:sy n="110" d="100"/>
        </p:scale>
        <p:origin x="408" y="-184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5" Type="http://schemas.openxmlformats.org/officeDocument/2006/relationships/notesMaster" Target="notesMasters/notesMaster1.xml"/><Relationship Id="rId170" Type="http://schemas.openxmlformats.org/officeDocument/2006/relationships/slide" Target="slides/slide166.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181"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handoutMaster" Target="handoutMasters/handout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72" Type="http://schemas.openxmlformats.org/officeDocument/2006/relationships/slide" Target="slides/slide168.xml"/><Relationship Id="rId180"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s>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0919C6-BE97-43E3-9CD1-95D399CC1C50}" type="doc">
      <dgm:prSet loTypeId="urn:microsoft.com/office/officeart/2005/8/layout/hList7" loCatId="picture" qsTypeId="urn:microsoft.com/office/officeart/2005/8/quickstyle/simple1" qsCatId="simple" csTypeId="urn:microsoft.com/office/officeart/2005/8/colors/accent1_3" csCatId="accent1" phldr="1"/>
      <dgm:spPr/>
    </dgm:pt>
    <dgm:pt modelId="{FF8BCCD7-4019-4B2B-81D3-08BD08A5A210}">
      <dgm:prSet phldrT="[Testo]"/>
      <dgm:spPr/>
      <dgm:t>
        <a:bodyPr/>
        <a:lstStyle/>
        <a:p>
          <a:r>
            <a:rPr lang="it-IT" dirty="0"/>
            <a:t>Schema articoli</a:t>
          </a:r>
        </a:p>
      </dgm:t>
    </dgm:pt>
    <dgm:pt modelId="{EC91DB4C-A694-41DD-B7FB-BDF64B5B0644}" type="parTrans" cxnId="{C331B84B-6D18-4418-A0B0-A18A7C8F4991}">
      <dgm:prSet/>
      <dgm:spPr/>
      <dgm:t>
        <a:bodyPr/>
        <a:lstStyle/>
        <a:p>
          <a:endParaRPr lang="it-IT"/>
        </a:p>
      </dgm:t>
    </dgm:pt>
    <dgm:pt modelId="{F48E1F18-DE70-42DE-85A6-8252087DDF86}" type="sibTrans" cxnId="{C331B84B-6D18-4418-A0B0-A18A7C8F4991}">
      <dgm:prSet/>
      <dgm:spPr/>
      <dgm:t>
        <a:bodyPr/>
        <a:lstStyle/>
        <a:p>
          <a:endParaRPr lang="it-IT"/>
        </a:p>
      </dgm:t>
    </dgm:pt>
    <dgm:pt modelId="{64B5C9A4-AB0B-407C-B992-A27D34ECC064}">
      <dgm:prSet phldrT="[Testo]"/>
      <dgm:spPr/>
      <dgm:t>
        <a:bodyPr/>
        <a:lstStyle/>
        <a:p>
          <a:r>
            <a:rPr lang="it-IT" dirty="0"/>
            <a:t>Allegati</a:t>
          </a:r>
        </a:p>
      </dgm:t>
    </dgm:pt>
    <dgm:pt modelId="{05FF0676-BA38-4054-A67F-F46A8EAE5DB3}" type="parTrans" cxnId="{95E77036-C94E-4105-AE57-45A193DC4E0B}">
      <dgm:prSet/>
      <dgm:spPr/>
      <dgm:t>
        <a:bodyPr/>
        <a:lstStyle/>
        <a:p>
          <a:endParaRPr lang="it-IT"/>
        </a:p>
      </dgm:t>
    </dgm:pt>
    <dgm:pt modelId="{EC040613-A177-4DA0-9536-2559E5FAF4C0}" type="sibTrans" cxnId="{95E77036-C94E-4105-AE57-45A193DC4E0B}">
      <dgm:prSet/>
      <dgm:spPr/>
      <dgm:t>
        <a:bodyPr/>
        <a:lstStyle/>
        <a:p>
          <a:endParaRPr lang="it-IT"/>
        </a:p>
      </dgm:t>
    </dgm:pt>
    <dgm:pt modelId="{52AE65B1-55A3-4A9F-9C03-13ECE01D9738}">
      <dgm:prSet phldrT="[Testo]"/>
      <dgm:spPr/>
      <dgm:t>
        <a:bodyPr/>
        <a:lstStyle/>
        <a:p>
          <a:r>
            <a:rPr lang="it-IT" dirty="0"/>
            <a:t>Relazione di accompagnamento</a:t>
          </a:r>
        </a:p>
      </dgm:t>
    </dgm:pt>
    <dgm:pt modelId="{191A7612-5EFD-468E-8AC6-A08DD6BCC947}" type="parTrans" cxnId="{9C73B601-9B9F-4650-8CA6-6870970CC06A}">
      <dgm:prSet/>
      <dgm:spPr/>
      <dgm:t>
        <a:bodyPr/>
        <a:lstStyle/>
        <a:p>
          <a:endParaRPr lang="it-IT"/>
        </a:p>
      </dgm:t>
    </dgm:pt>
    <dgm:pt modelId="{008B6557-F50F-4C0E-9707-2929D7CF543B}" type="sibTrans" cxnId="{9C73B601-9B9F-4650-8CA6-6870970CC06A}">
      <dgm:prSet/>
      <dgm:spPr/>
      <dgm:t>
        <a:bodyPr/>
        <a:lstStyle/>
        <a:p>
          <a:endParaRPr lang="it-IT"/>
        </a:p>
      </dgm:t>
    </dgm:pt>
    <dgm:pt modelId="{5BF9F799-78E6-4580-9DCE-FDDA6BC4D96B}" type="pres">
      <dgm:prSet presAssocID="{3A0919C6-BE97-43E3-9CD1-95D399CC1C50}" presName="Name0" presStyleCnt="0">
        <dgm:presLayoutVars>
          <dgm:dir/>
          <dgm:resizeHandles val="exact"/>
        </dgm:presLayoutVars>
      </dgm:prSet>
      <dgm:spPr/>
    </dgm:pt>
    <dgm:pt modelId="{E1E01628-4195-4D38-B431-7A89F46174C3}" type="pres">
      <dgm:prSet presAssocID="{3A0919C6-BE97-43E3-9CD1-95D399CC1C50}" presName="fgShape" presStyleLbl="fgShp" presStyleIdx="0" presStyleCnt="1"/>
      <dgm:spPr/>
    </dgm:pt>
    <dgm:pt modelId="{15563898-922D-4962-A68A-FE0313858FCA}" type="pres">
      <dgm:prSet presAssocID="{3A0919C6-BE97-43E3-9CD1-95D399CC1C50}" presName="linComp" presStyleCnt="0"/>
      <dgm:spPr/>
    </dgm:pt>
    <dgm:pt modelId="{66711E84-7373-4ABA-A275-B34C8AF98A2B}" type="pres">
      <dgm:prSet presAssocID="{FF8BCCD7-4019-4B2B-81D3-08BD08A5A210}" presName="compNode" presStyleCnt="0"/>
      <dgm:spPr/>
    </dgm:pt>
    <dgm:pt modelId="{EF1C9D7C-5763-40D4-A979-625B3718DA82}" type="pres">
      <dgm:prSet presAssocID="{FF8BCCD7-4019-4B2B-81D3-08BD08A5A210}" presName="bkgdShape" presStyleLbl="node1" presStyleIdx="0" presStyleCnt="3"/>
      <dgm:spPr/>
      <dgm:t>
        <a:bodyPr/>
        <a:lstStyle/>
        <a:p>
          <a:endParaRPr lang="it-IT"/>
        </a:p>
      </dgm:t>
    </dgm:pt>
    <dgm:pt modelId="{8E4D93A9-4472-4BE9-BA54-03A6EDFC38F5}" type="pres">
      <dgm:prSet presAssocID="{FF8BCCD7-4019-4B2B-81D3-08BD08A5A210}" presName="nodeTx" presStyleLbl="node1" presStyleIdx="0" presStyleCnt="3">
        <dgm:presLayoutVars>
          <dgm:bulletEnabled val="1"/>
        </dgm:presLayoutVars>
      </dgm:prSet>
      <dgm:spPr/>
      <dgm:t>
        <a:bodyPr/>
        <a:lstStyle/>
        <a:p>
          <a:endParaRPr lang="it-IT"/>
        </a:p>
      </dgm:t>
    </dgm:pt>
    <dgm:pt modelId="{AA5D2DC0-CAD7-4ED5-9BC6-809BC7029443}" type="pres">
      <dgm:prSet presAssocID="{FF8BCCD7-4019-4B2B-81D3-08BD08A5A210}" presName="invisiNode" presStyleLbl="node1" presStyleIdx="0" presStyleCnt="3"/>
      <dgm:spPr/>
    </dgm:pt>
    <dgm:pt modelId="{266521D9-96DA-400D-8A62-6A2AF31DDF38}" type="pres">
      <dgm:prSet presAssocID="{FF8BCCD7-4019-4B2B-81D3-08BD08A5A210}"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0F62B7C0-7F20-45CA-ACA4-C478FC016904}" type="pres">
      <dgm:prSet presAssocID="{F48E1F18-DE70-42DE-85A6-8252087DDF86}" presName="sibTrans" presStyleLbl="sibTrans2D1" presStyleIdx="0" presStyleCnt="0"/>
      <dgm:spPr/>
      <dgm:t>
        <a:bodyPr/>
        <a:lstStyle/>
        <a:p>
          <a:endParaRPr lang="it-IT"/>
        </a:p>
      </dgm:t>
    </dgm:pt>
    <dgm:pt modelId="{3FA82FE5-D9F7-45E7-867A-E0577694CA60}" type="pres">
      <dgm:prSet presAssocID="{64B5C9A4-AB0B-407C-B992-A27D34ECC064}" presName="compNode" presStyleCnt="0"/>
      <dgm:spPr/>
    </dgm:pt>
    <dgm:pt modelId="{AA83D303-59E2-47CB-9ABF-A574C465CD94}" type="pres">
      <dgm:prSet presAssocID="{64B5C9A4-AB0B-407C-B992-A27D34ECC064}" presName="bkgdShape" presStyleLbl="node1" presStyleIdx="1" presStyleCnt="3"/>
      <dgm:spPr/>
      <dgm:t>
        <a:bodyPr/>
        <a:lstStyle/>
        <a:p>
          <a:endParaRPr lang="it-IT"/>
        </a:p>
      </dgm:t>
    </dgm:pt>
    <dgm:pt modelId="{CE660A9C-B2AA-4CDF-8A12-D18F6E36976E}" type="pres">
      <dgm:prSet presAssocID="{64B5C9A4-AB0B-407C-B992-A27D34ECC064}" presName="nodeTx" presStyleLbl="node1" presStyleIdx="1" presStyleCnt="3">
        <dgm:presLayoutVars>
          <dgm:bulletEnabled val="1"/>
        </dgm:presLayoutVars>
      </dgm:prSet>
      <dgm:spPr/>
      <dgm:t>
        <a:bodyPr/>
        <a:lstStyle/>
        <a:p>
          <a:endParaRPr lang="it-IT"/>
        </a:p>
      </dgm:t>
    </dgm:pt>
    <dgm:pt modelId="{CBA6F773-D033-4D2E-A227-493EA157D1FB}" type="pres">
      <dgm:prSet presAssocID="{64B5C9A4-AB0B-407C-B992-A27D34ECC064}" presName="invisiNode" presStyleLbl="node1" presStyleIdx="1" presStyleCnt="3"/>
      <dgm:spPr/>
    </dgm:pt>
    <dgm:pt modelId="{7176996D-40D3-4A40-A2F6-2059A059316F}" type="pres">
      <dgm:prSet presAssocID="{64B5C9A4-AB0B-407C-B992-A27D34ECC064}" presName="imagNode" presStyleLbl="fgImgPlace1" presStyleIdx="1" presStyleCnt="3"/>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D94B60AD-F4C3-4B3B-9C72-708FAF6325C2}" type="pres">
      <dgm:prSet presAssocID="{EC040613-A177-4DA0-9536-2559E5FAF4C0}" presName="sibTrans" presStyleLbl="sibTrans2D1" presStyleIdx="0" presStyleCnt="0"/>
      <dgm:spPr/>
      <dgm:t>
        <a:bodyPr/>
        <a:lstStyle/>
        <a:p>
          <a:endParaRPr lang="it-IT"/>
        </a:p>
      </dgm:t>
    </dgm:pt>
    <dgm:pt modelId="{E9199ECB-2B1F-4429-81F8-70B1EDF4DBFE}" type="pres">
      <dgm:prSet presAssocID="{52AE65B1-55A3-4A9F-9C03-13ECE01D9738}" presName="compNode" presStyleCnt="0"/>
      <dgm:spPr/>
    </dgm:pt>
    <dgm:pt modelId="{3085BA9D-A1BE-4AF5-97B2-7E67C7E7F1A1}" type="pres">
      <dgm:prSet presAssocID="{52AE65B1-55A3-4A9F-9C03-13ECE01D9738}" presName="bkgdShape" presStyleLbl="node1" presStyleIdx="2" presStyleCnt="3"/>
      <dgm:spPr/>
      <dgm:t>
        <a:bodyPr/>
        <a:lstStyle/>
        <a:p>
          <a:endParaRPr lang="it-IT"/>
        </a:p>
      </dgm:t>
    </dgm:pt>
    <dgm:pt modelId="{774762FE-8A1E-451D-BE94-E9FF93D48812}" type="pres">
      <dgm:prSet presAssocID="{52AE65B1-55A3-4A9F-9C03-13ECE01D9738}" presName="nodeTx" presStyleLbl="node1" presStyleIdx="2" presStyleCnt="3">
        <dgm:presLayoutVars>
          <dgm:bulletEnabled val="1"/>
        </dgm:presLayoutVars>
      </dgm:prSet>
      <dgm:spPr/>
      <dgm:t>
        <a:bodyPr/>
        <a:lstStyle/>
        <a:p>
          <a:endParaRPr lang="it-IT"/>
        </a:p>
      </dgm:t>
    </dgm:pt>
    <dgm:pt modelId="{97505110-BF67-453F-AF51-D9AC0538D59D}" type="pres">
      <dgm:prSet presAssocID="{52AE65B1-55A3-4A9F-9C03-13ECE01D9738}" presName="invisiNode" presStyleLbl="node1" presStyleIdx="2" presStyleCnt="3"/>
      <dgm:spPr/>
    </dgm:pt>
    <dgm:pt modelId="{E76EC6D7-F4DB-44D9-BC37-EE3A5DE22BED}" type="pres">
      <dgm:prSet presAssocID="{52AE65B1-55A3-4A9F-9C03-13ECE01D9738}" presName="imagNode" presStyleLbl="fgImgPlace1" presStyleIdx="2" presStyleCnt="3"/>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Lst>
  <dgm:cxnLst>
    <dgm:cxn modelId="{27AAB5AE-B0A6-4585-AA96-C8D35FECD8A8}" type="presOf" srcId="{FF8BCCD7-4019-4B2B-81D3-08BD08A5A210}" destId="{8E4D93A9-4472-4BE9-BA54-03A6EDFC38F5}" srcOrd="1" destOrd="0" presId="urn:microsoft.com/office/officeart/2005/8/layout/hList7"/>
    <dgm:cxn modelId="{437CDCE7-5B42-4F8E-AE46-27485B3D4D3E}" type="presOf" srcId="{EC040613-A177-4DA0-9536-2559E5FAF4C0}" destId="{D94B60AD-F4C3-4B3B-9C72-708FAF6325C2}" srcOrd="0" destOrd="0" presId="urn:microsoft.com/office/officeart/2005/8/layout/hList7"/>
    <dgm:cxn modelId="{9C73B601-9B9F-4650-8CA6-6870970CC06A}" srcId="{3A0919C6-BE97-43E3-9CD1-95D399CC1C50}" destId="{52AE65B1-55A3-4A9F-9C03-13ECE01D9738}" srcOrd="2" destOrd="0" parTransId="{191A7612-5EFD-468E-8AC6-A08DD6BCC947}" sibTransId="{008B6557-F50F-4C0E-9707-2929D7CF543B}"/>
    <dgm:cxn modelId="{6261AF45-17C1-4699-92EF-C5251D76BB0D}" type="presOf" srcId="{F48E1F18-DE70-42DE-85A6-8252087DDF86}" destId="{0F62B7C0-7F20-45CA-ACA4-C478FC016904}" srcOrd="0" destOrd="0" presId="urn:microsoft.com/office/officeart/2005/8/layout/hList7"/>
    <dgm:cxn modelId="{AA8DFDF0-EB53-41E8-8220-618EE15410B2}" type="presOf" srcId="{52AE65B1-55A3-4A9F-9C03-13ECE01D9738}" destId="{774762FE-8A1E-451D-BE94-E9FF93D48812}" srcOrd="1" destOrd="0" presId="urn:microsoft.com/office/officeart/2005/8/layout/hList7"/>
    <dgm:cxn modelId="{A82826C6-4D2A-41BE-A46F-048A3A50725D}" type="presOf" srcId="{3A0919C6-BE97-43E3-9CD1-95D399CC1C50}" destId="{5BF9F799-78E6-4580-9DCE-FDDA6BC4D96B}" srcOrd="0" destOrd="0" presId="urn:microsoft.com/office/officeart/2005/8/layout/hList7"/>
    <dgm:cxn modelId="{C331B84B-6D18-4418-A0B0-A18A7C8F4991}" srcId="{3A0919C6-BE97-43E3-9CD1-95D399CC1C50}" destId="{FF8BCCD7-4019-4B2B-81D3-08BD08A5A210}" srcOrd="0" destOrd="0" parTransId="{EC91DB4C-A694-41DD-B7FB-BDF64B5B0644}" sibTransId="{F48E1F18-DE70-42DE-85A6-8252087DDF86}"/>
    <dgm:cxn modelId="{2AE6CDEB-8E9A-4F41-9C84-72AC02A92BC7}" type="presOf" srcId="{FF8BCCD7-4019-4B2B-81D3-08BD08A5A210}" destId="{EF1C9D7C-5763-40D4-A979-625B3718DA82}" srcOrd="0" destOrd="0" presId="urn:microsoft.com/office/officeart/2005/8/layout/hList7"/>
    <dgm:cxn modelId="{583970A9-18DE-4335-97A5-60AC76A851C3}" type="presOf" srcId="{52AE65B1-55A3-4A9F-9C03-13ECE01D9738}" destId="{3085BA9D-A1BE-4AF5-97B2-7E67C7E7F1A1}" srcOrd="0" destOrd="0" presId="urn:microsoft.com/office/officeart/2005/8/layout/hList7"/>
    <dgm:cxn modelId="{601FC54E-0C38-495E-8356-A141B752FD1B}" type="presOf" srcId="{64B5C9A4-AB0B-407C-B992-A27D34ECC064}" destId="{AA83D303-59E2-47CB-9ABF-A574C465CD94}" srcOrd="0" destOrd="0" presId="urn:microsoft.com/office/officeart/2005/8/layout/hList7"/>
    <dgm:cxn modelId="{95E77036-C94E-4105-AE57-45A193DC4E0B}" srcId="{3A0919C6-BE97-43E3-9CD1-95D399CC1C50}" destId="{64B5C9A4-AB0B-407C-B992-A27D34ECC064}" srcOrd="1" destOrd="0" parTransId="{05FF0676-BA38-4054-A67F-F46A8EAE5DB3}" sibTransId="{EC040613-A177-4DA0-9536-2559E5FAF4C0}"/>
    <dgm:cxn modelId="{CA39DDC2-3321-4686-8DC1-C1CC31B17FCF}" type="presOf" srcId="{64B5C9A4-AB0B-407C-B992-A27D34ECC064}" destId="{CE660A9C-B2AA-4CDF-8A12-D18F6E36976E}" srcOrd="1" destOrd="0" presId="urn:microsoft.com/office/officeart/2005/8/layout/hList7"/>
    <dgm:cxn modelId="{6E4F9563-C969-4C5B-893D-82DD5300D3FC}" type="presParOf" srcId="{5BF9F799-78E6-4580-9DCE-FDDA6BC4D96B}" destId="{E1E01628-4195-4D38-B431-7A89F46174C3}" srcOrd="0" destOrd="0" presId="urn:microsoft.com/office/officeart/2005/8/layout/hList7"/>
    <dgm:cxn modelId="{EDCBB750-33CA-43E2-B763-0CFFD8449CFF}" type="presParOf" srcId="{5BF9F799-78E6-4580-9DCE-FDDA6BC4D96B}" destId="{15563898-922D-4962-A68A-FE0313858FCA}" srcOrd="1" destOrd="0" presId="urn:microsoft.com/office/officeart/2005/8/layout/hList7"/>
    <dgm:cxn modelId="{9E523C0E-5F34-4AB8-B56D-BB2B4B38D6EA}" type="presParOf" srcId="{15563898-922D-4962-A68A-FE0313858FCA}" destId="{66711E84-7373-4ABA-A275-B34C8AF98A2B}" srcOrd="0" destOrd="0" presId="urn:microsoft.com/office/officeart/2005/8/layout/hList7"/>
    <dgm:cxn modelId="{4FE88EEB-CFCD-43C2-AC07-B48EE639588A}" type="presParOf" srcId="{66711E84-7373-4ABA-A275-B34C8AF98A2B}" destId="{EF1C9D7C-5763-40D4-A979-625B3718DA82}" srcOrd="0" destOrd="0" presId="urn:microsoft.com/office/officeart/2005/8/layout/hList7"/>
    <dgm:cxn modelId="{EC1B88B2-49AA-481E-A768-BDFEDCFDCCD2}" type="presParOf" srcId="{66711E84-7373-4ABA-A275-B34C8AF98A2B}" destId="{8E4D93A9-4472-4BE9-BA54-03A6EDFC38F5}" srcOrd="1" destOrd="0" presId="urn:microsoft.com/office/officeart/2005/8/layout/hList7"/>
    <dgm:cxn modelId="{5311CBA1-D12A-4F82-9B82-8867DBF5DCC6}" type="presParOf" srcId="{66711E84-7373-4ABA-A275-B34C8AF98A2B}" destId="{AA5D2DC0-CAD7-4ED5-9BC6-809BC7029443}" srcOrd="2" destOrd="0" presId="urn:microsoft.com/office/officeart/2005/8/layout/hList7"/>
    <dgm:cxn modelId="{16772CAA-6DBB-4367-9DF7-5D918407FE1D}" type="presParOf" srcId="{66711E84-7373-4ABA-A275-B34C8AF98A2B}" destId="{266521D9-96DA-400D-8A62-6A2AF31DDF38}" srcOrd="3" destOrd="0" presId="urn:microsoft.com/office/officeart/2005/8/layout/hList7"/>
    <dgm:cxn modelId="{EF762F37-FD20-4D2B-B538-15E0A3024593}" type="presParOf" srcId="{15563898-922D-4962-A68A-FE0313858FCA}" destId="{0F62B7C0-7F20-45CA-ACA4-C478FC016904}" srcOrd="1" destOrd="0" presId="urn:microsoft.com/office/officeart/2005/8/layout/hList7"/>
    <dgm:cxn modelId="{653E2A51-6734-42CB-A0C5-F00FD1E55460}" type="presParOf" srcId="{15563898-922D-4962-A68A-FE0313858FCA}" destId="{3FA82FE5-D9F7-45E7-867A-E0577694CA60}" srcOrd="2" destOrd="0" presId="urn:microsoft.com/office/officeart/2005/8/layout/hList7"/>
    <dgm:cxn modelId="{25476CCC-AD7E-4B64-BA79-10F799342C71}" type="presParOf" srcId="{3FA82FE5-D9F7-45E7-867A-E0577694CA60}" destId="{AA83D303-59E2-47CB-9ABF-A574C465CD94}" srcOrd="0" destOrd="0" presId="urn:microsoft.com/office/officeart/2005/8/layout/hList7"/>
    <dgm:cxn modelId="{0FB77D62-23A9-40A9-A3D4-23F88A552C3D}" type="presParOf" srcId="{3FA82FE5-D9F7-45E7-867A-E0577694CA60}" destId="{CE660A9C-B2AA-4CDF-8A12-D18F6E36976E}" srcOrd="1" destOrd="0" presId="urn:microsoft.com/office/officeart/2005/8/layout/hList7"/>
    <dgm:cxn modelId="{27F81CB2-649E-440B-ADBB-245389C8302F}" type="presParOf" srcId="{3FA82FE5-D9F7-45E7-867A-E0577694CA60}" destId="{CBA6F773-D033-4D2E-A227-493EA157D1FB}" srcOrd="2" destOrd="0" presId="urn:microsoft.com/office/officeart/2005/8/layout/hList7"/>
    <dgm:cxn modelId="{EA2729C0-4D2A-434E-8071-9DC0BCFDD8A4}" type="presParOf" srcId="{3FA82FE5-D9F7-45E7-867A-E0577694CA60}" destId="{7176996D-40D3-4A40-A2F6-2059A059316F}" srcOrd="3" destOrd="0" presId="urn:microsoft.com/office/officeart/2005/8/layout/hList7"/>
    <dgm:cxn modelId="{DC06F108-9FC3-4BF1-9185-A89150F916EC}" type="presParOf" srcId="{15563898-922D-4962-A68A-FE0313858FCA}" destId="{D94B60AD-F4C3-4B3B-9C72-708FAF6325C2}" srcOrd="3" destOrd="0" presId="urn:microsoft.com/office/officeart/2005/8/layout/hList7"/>
    <dgm:cxn modelId="{1BF7B0F7-45BF-4FA2-99E7-4C4E459DA568}" type="presParOf" srcId="{15563898-922D-4962-A68A-FE0313858FCA}" destId="{E9199ECB-2B1F-4429-81F8-70B1EDF4DBFE}" srcOrd="4" destOrd="0" presId="urn:microsoft.com/office/officeart/2005/8/layout/hList7"/>
    <dgm:cxn modelId="{83ECB13C-B595-41E5-83E5-73F03A9CBD5C}" type="presParOf" srcId="{E9199ECB-2B1F-4429-81F8-70B1EDF4DBFE}" destId="{3085BA9D-A1BE-4AF5-97B2-7E67C7E7F1A1}" srcOrd="0" destOrd="0" presId="urn:microsoft.com/office/officeart/2005/8/layout/hList7"/>
    <dgm:cxn modelId="{637B9459-6BE2-4014-99AC-D075CEDBC7AA}" type="presParOf" srcId="{E9199ECB-2B1F-4429-81F8-70B1EDF4DBFE}" destId="{774762FE-8A1E-451D-BE94-E9FF93D48812}" srcOrd="1" destOrd="0" presId="urn:microsoft.com/office/officeart/2005/8/layout/hList7"/>
    <dgm:cxn modelId="{4309071B-3F12-4143-ACF1-46653B150DE4}" type="presParOf" srcId="{E9199ECB-2B1F-4429-81F8-70B1EDF4DBFE}" destId="{97505110-BF67-453F-AF51-D9AC0538D59D}" srcOrd="2" destOrd="0" presId="urn:microsoft.com/office/officeart/2005/8/layout/hList7"/>
    <dgm:cxn modelId="{E61D7E8C-C8A7-4BF7-940F-3C8295A17864}" type="presParOf" srcId="{E9199ECB-2B1F-4429-81F8-70B1EDF4DBFE}" destId="{E76EC6D7-F4DB-44D9-BC37-EE3A5DE22BED}"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8DA6A1-5C33-4AA6-8737-1BEDAD38621B}" type="doc">
      <dgm:prSet loTypeId="urn:microsoft.com/office/officeart/2005/8/layout/pyramid2" loCatId="list" qsTypeId="urn:microsoft.com/office/officeart/2005/8/quickstyle/simple1" qsCatId="simple" csTypeId="urn:microsoft.com/office/officeart/2005/8/colors/accent2_2" csCatId="accent2" phldr="1"/>
      <dgm:spPr/>
    </dgm:pt>
    <dgm:pt modelId="{CD1E83C4-C324-4045-9607-353933F2A60E}">
      <dgm:prSet phldrT="[Testo]"/>
      <dgm:spPr/>
      <dgm:t>
        <a:bodyPr/>
        <a:lstStyle/>
        <a:p>
          <a:pPr algn="just"/>
          <a:r>
            <a:rPr lang="it-IT" dirty="0"/>
            <a:t>Art. 1 - Principio del risultato</a:t>
          </a:r>
        </a:p>
      </dgm:t>
    </dgm:pt>
    <dgm:pt modelId="{F4BD3551-4E84-42A2-AEBF-2412F9D094EF}" type="parTrans" cxnId="{406BD06B-06C3-4FE9-90C2-0E57CFE77D59}">
      <dgm:prSet/>
      <dgm:spPr/>
      <dgm:t>
        <a:bodyPr/>
        <a:lstStyle/>
        <a:p>
          <a:endParaRPr lang="it-IT"/>
        </a:p>
      </dgm:t>
    </dgm:pt>
    <dgm:pt modelId="{4AC7D254-B8F2-4939-B962-5DDA795F9B93}" type="sibTrans" cxnId="{406BD06B-06C3-4FE9-90C2-0E57CFE77D59}">
      <dgm:prSet/>
      <dgm:spPr/>
      <dgm:t>
        <a:bodyPr/>
        <a:lstStyle/>
        <a:p>
          <a:endParaRPr lang="it-IT"/>
        </a:p>
      </dgm:t>
    </dgm:pt>
    <dgm:pt modelId="{75DFAA5C-4154-4738-8C36-2A5773F4AE54}">
      <dgm:prSet phldrT="[Testo]"/>
      <dgm:spPr/>
      <dgm:t>
        <a:bodyPr/>
        <a:lstStyle/>
        <a:p>
          <a:pPr algn="just"/>
          <a:r>
            <a:rPr lang="it-IT" dirty="0"/>
            <a:t>Art. 2 - Principio della fiducia</a:t>
          </a:r>
        </a:p>
      </dgm:t>
    </dgm:pt>
    <dgm:pt modelId="{2711BE9E-FEE7-49BA-A44B-0BAB00E89C61}" type="parTrans" cxnId="{3FDF65F2-F135-41F8-ACD1-B8791E800107}">
      <dgm:prSet/>
      <dgm:spPr/>
      <dgm:t>
        <a:bodyPr/>
        <a:lstStyle/>
        <a:p>
          <a:endParaRPr lang="it-IT"/>
        </a:p>
      </dgm:t>
    </dgm:pt>
    <dgm:pt modelId="{40DCDBBC-5933-49E8-A5D3-CC2BF24795DB}" type="sibTrans" cxnId="{3FDF65F2-F135-41F8-ACD1-B8791E800107}">
      <dgm:prSet/>
      <dgm:spPr/>
      <dgm:t>
        <a:bodyPr/>
        <a:lstStyle/>
        <a:p>
          <a:endParaRPr lang="it-IT"/>
        </a:p>
      </dgm:t>
    </dgm:pt>
    <dgm:pt modelId="{D25E59A5-1890-4BDD-A312-1885F687BA4A}">
      <dgm:prSet phldrT="[Testo]"/>
      <dgm:spPr/>
      <dgm:t>
        <a:bodyPr/>
        <a:lstStyle/>
        <a:p>
          <a:pPr algn="just"/>
          <a:r>
            <a:rPr lang="it-IT" dirty="0"/>
            <a:t>Art. 3 - Principio dell’accesso al mercato</a:t>
          </a:r>
        </a:p>
      </dgm:t>
    </dgm:pt>
    <dgm:pt modelId="{3BAA0671-8F43-453D-86F4-98DBDCA2BCA1}" type="parTrans" cxnId="{91081E6A-D1D7-4602-9B13-9FAE6A8031F5}">
      <dgm:prSet/>
      <dgm:spPr/>
      <dgm:t>
        <a:bodyPr/>
        <a:lstStyle/>
        <a:p>
          <a:endParaRPr lang="it-IT"/>
        </a:p>
      </dgm:t>
    </dgm:pt>
    <dgm:pt modelId="{E4B2B43D-01B6-46CD-8138-2825F74EB34E}" type="sibTrans" cxnId="{91081E6A-D1D7-4602-9B13-9FAE6A8031F5}">
      <dgm:prSet/>
      <dgm:spPr/>
      <dgm:t>
        <a:bodyPr/>
        <a:lstStyle/>
        <a:p>
          <a:endParaRPr lang="it-IT"/>
        </a:p>
      </dgm:t>
    </dgm:pt>
    <dgm:pt modelId="{96CD9C0B-7149-4CB8-ACD6-5762FAA14100}" type="pres">
      <dgm:prSet presAssocID="{848DA6A1-5C33-4AA6-8737-1BEDAD38621B}" presName="compositeShape" presStyleCnt="0">
        <dgm:presLayoutVars>
          <dgm:dir/>
          <dgm:resizeHandles/>
        </dgm:presLayoutVars>
      </dgm:prSet>
      <dgm:spPr/>
    </dgm:pt>
    <dgm:pt modelId="{7B94F2D9-AB34-46B3-9AE6-E40E62B04F34}" type="pres">
      <dgm:prSet presAssocID="{848DA6A1-5C33-4AA6-8737-1BEDAD38621B}" presName="pyramid" presStyleLbl="node1" presStyleIdx="0" presStyleCnt="1" custScaleY="84522" custLinFactNeighborX="-23765" custLinFactNeighborY="-1207"/>
      <dgm:spPr/>
    </dgm:pt>
    <dgm:pt modelId="{D665D8BF-FC82-473C-AAC7-0458C679293A}" type="pres">
      <dgm:prSet presAssocID="{848DA6A1-5C33-4AA6-8737-1BEDAD38621B}" presName="theList" presStyleCnt="0"/>
      <dgm:spPr/>
    </dgm:pt>
    <dgm:pt modelId="{1811D358-AD92-43C4-9C0C-CCAE4671B66A}" type="pres">
      <dgm:prSet presAssocID="{CD1E83C4-C324-4045-9607-353933F2A60E}" presName="aNode" presStyleLbl="fgAcc1" presStyleIdx="0" presStyleCnt="3" custScaleX="222609" custLinFactNeighborX="24829" custLinFactNeighborY="39333">
        <dgm:presLayoutVars>
          <dgm:bulletEnabled val="1"/>
        </dgm:presLayoutVars>
      </dgm:prSet>
      <dgm:spPr/>
      <dgm:t>
        <a:bodyPr/>
        <a:lstStyle/>
        <a:p>
          <a:endParaRPr lang="it-IT"/>
        </a:p>
      </dgm:t>
    </dgm:pt>
    <dgm:pt modelId="{A6F6FDE1-0A32-4452-8F72-D048CF1DA54C}" type="pres">
      <dgm:prSet presAssocID="{CD1E83C4-C324-4045-9607-353933F2A60E}" presName="aSpace" presStyleCnt="0"/>
      <dgm:spPr/>
    </dgm:pt>
    <dgm:pt modelId="{B38A3DC2-825B-4106-AD5B-4006D973913F}" type="pres">
      <dgm:prSet presAssocID="{75DFAA5C-4154-4738-8C36-2A5773F4AE54}" presName="aNode" presStyleLbl="fgAcc1" presStyleIdx="1" presStyleCnt="3" custScaleX="221781" custLinFactNeighborX="24829" custLinFactNeighborY="39333">
        <dgm:presLayoutVars>
          <dgm:bulletEnabled val="1"/>
        </dgm:presLayoutVars>
      </dgm:prSet>
      <dgm:spPr/>
      <dgm:t>
        <a:bodyPr/>
        <a:lstStyle/>
        <a:p>
          <a:endParaRPr lang="it-IT"/>
        </a:p>
      </dgm:t>
    </dgm:pt>
    <dgm:pt modelId="{A0EC37A8-7D88-40BF-B9B6-E346117A1E16}" type="pres">
      <dgm:prSet presAssocID="{75DFAA5C-4154-4738-8C36-2A5773F4AE54}" presName="aSpace" presStyleCnt="0"/>
      <dgm:spPr/>
    </dgm:pt>
    <dgm:pt modelId="{5036FE15-C322-4CC2-A5BC-0B6483A1B9CF}" type="pres">
      <dgm:prSet presAssocID="{D25E59A5-1890-4BDD-A312-1885F687BA4A}" presName="aNode" presStyleLbl="fgAcc1" presStyleIdx="2" presStyleCnt="3" custScaleX="222195" custLinFactNeighborX="24829" custLinFactNeighborY="39333">
        <dgm:presLayoutVars>
          <dgm:bulletEnabled val="1"/>
        </dgm:presLayoutVars>
      </dgm:prSet>
      <dgm:spPr/>
      <dgm:t>
        <a:bodyPr/>
        <a:lstStyle/>
        <a:p>
          <a:endParaRPr lang="it-IT"/>
        </a:p>
      </dgm:t>
    </dgm:pt>
    <dgm:pt modelId="{CB1CF70B-6B7F-4FBC-B3C0-2E3D31B87709}" type="pres">
      <dgm:prSet presAssocID="{D25E59A5-1890-4BDD-A312-1885F687BA4A}" presName="aSpace" presStyleCnt="0"/>
      <dgm:spPr/>
    </dgm:pt>
  </dgm:ptLst>
  <dgm:cxnLst>
    <dgm:cxn modelId="{3692CAFE-AFF9-450F-9411-C87107940159}" type="presOf" srcId="{CD1E83C4-C324-4045-9607-353933F2A60E}" destId="{1811D358-AD92-43C4-9C0C-CCAE4671B66A}" srcOrd="0" destOrd="0" presId="urn:microsoft.com/office/officeart/2005/8/layout/pyramid2"/>
    <dgm:cxn modelId="{C48518BD-1417-4882-AF58-9976C9DB7E12}" type="presOf" srcId="{75DFAA5C-4154-4738-8C36-2A5773F4AE54}" destId="{B38A3DC2-825B-4106-AD5B-4006D973913F}" srcOrd="0" destOrd="0" presId="urn:microsoft.com/office/officeart/2005/8/layout/pyramid2"/>
    <dgm:cxn modelId="{406BD06B-06C3-4FE9-90C2-0E57CFE77D59}" srcId="{848DA6A1-5C33-4AA6-8737-1BEDAD38621B}" destId="{CD1E83C4-C324-4045-9607-353933F2A60E}" srcOrd="0" destOrd="0" parTransId="{F4BD3551-4E84-42A2-AEBF-2412F9D094EF}" sibTransId="{4AC7D254-B8F2-4939-B962-5DDA795F9B93}"/>
    <dgm:cxn modelId="{91081E6A-D1D7-4602-9B13-9FAE6A8031F5}" srcId="{848DA6A1-5C33-4AA6-8737-1BEDAD38621B}" destId="{D25E59A5-1890-4BDD-A312-1885F687BA4A}" srcOrd="2" destOrd="0" parTransId="{3BAA0671-8F43-453D-86F4-98DBDCA2BCA1}" sibTransId="{E4B2B43D-01B6-46CD-8138-2825F74EB34E}"/>
    <dgm:cxn modelId="{114055F2-BA34-44CA-AD21-7DBDA714D193}" type="presOf" srcId="{848DA6A1-5C33-4AA6-8737-1BEDAD38621B}" destId="{96CD9C0B-7149-4CB8-ACD6-5762FAA14100}" srcOrd="0" destOrd="0" presId="urn:microsoft.com/office/officeart/2005/8/layout/pyramid2"/>
    <dgm:cxn modelId="{9C14EC2B-55E4-4C03-BD6C-6AB29B290A7F}" type="presOf" srcId="{D25E59A5-1890-4BDD-A312-1885F687BA4A}" destId="{5036FE15-C322-4CC2-A5BC-0B6483A1B9CF}" srcOrd="0" destOrd="0" presId="urn:microsoft.com/office/officeart/2005/8/layout/pyramid2"/>
    <dgm:cxn modelId="{3FDF65F2-F135-41F8-ACD1-B8791E800107}" srcId="{848DA6A1-5C33-4AA6-8737-1BEDAD38621B}" destId="{75DFAA5C-4154-4738-8C36-2A5773F4AE54}" srcOrd="1" destOrd="0" parTransId="{2711BE9E-FEE7-49BA-A44B-0BAB00E89C61}" sibTransId="{40DCDBBC-5933-49E8-A5D3-CC2BF24795DB}"/>
    <dgm:cxn modelId="{9DDEA420-75D4-4F24-B2AC-8BA78E7118A3}" type="presParOf" srcId="{96CD9C0B-7149-4CB8-ACD6-5762FAA14100}" destId="{7B94F2D9-AB34-46B3-9AE6-E40E62B04F34}" srcOrd="0" destOrd="0" presId="urn:microsoft.com/office/officeart/2005/8/layout/pyramid2"/>
    <dgm:cxn modelId="{B1B00AE9-F392-4009-A8EE-8D9CA4431934}" type="presParOf" srcId="{96CD9C0B-7149-4CB8-ACD6-5762FAA14100}" destId="{D665D8BF-FC82-473C-AAC7-0458C679293A}" srcOrd="1" destOrd="0" presId="urn:microsoft.com/office/officeart/2005/8/layout/pyramid2"/>
    <dgm:cxn modelId="{35BA9C2F-A472-45AD-A26D-09E7E2A7D737}" type="presParOf" srcId="{D665D8BF-FC82-473C-AAC7-0458C679293A}" destId="{1811D358-AD92-43C4-9C0C-CCAE4671B66A}" srcOrd="0" destOrd="0" presId="urn:microsoft.com/office/officeart/2005/8/layout/pyramid2"/>
    <dgm:cxn modelId="{813272AF-DDD8-48FC-825C-D5C4723EC87E}" type="presParOf" srcId="{D665D8BF-FC82-473C-AAC7-0458C679293A}" destId="{A6F6FDE1-0A32-4452-8F72-D048CF1DA54C}" srcOrd="1" destOrd="0" presId="urn:microsoft.com/office/officeart/2005/8/layout/pyramid2"/>
    <dgm:cxn modelId="{A3C137F5-6273-4731-9060-F83C2A4E352D}" type="presParOf" srcId="{D665D8BF-FC82-473C-AAC7-0458C679293A}" destId="{B38A3DC2-825B-4106-AD5B-4006D973913F}" srcOrd="2" destOrd="0" presId="urn:microsoft.com/office/officeart/2005/8/layout/pyramid2"/>
    <dgm:cxn modelId="{3662B47A-FB4D-4D91-8ED7-34BE589A26E2}" type="presParOf" srcId="{D665D8BF-FC82-473C-AAC7-0458C679293A}" destId="{A0EC37A8-7D88-40BF-B9B6-E346117A1E16}" srcOrd="3" destOrd="0" presId="urn:microsoft.com/office/officeart/2005/8/layout/pyramid2"/>
    <dgm:cxn modelId="{6399638A-FA5E-4BCA-800B-6324538A8129}" type="presParOf" srcId="{D665D8BF-FC82-473C-AAC7-0458C679293A}" destId="{5036FE15-C322-4CC2-A5BC-0B6483A1B9CF}" srcOrd="4" destOrd="0" presId="urn:microsoft.com/office/officeart/2005/8/layout/pyramid2"/>
    <dgm:cxn modelId="{80A6F60A-F548-4BE0-BCA6-59B09F80838A}" type="presParOf" srcId="{D665D8BF-FC82-473C-AAC7-0458C679293A}" destId="{CB1CF70B-6B7F-4FBC-B3C0-2E3D31B8770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3100DF-65C0-4F0F-90CF-DA3DA663AB51}"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it-IT"/>
        </a:p>
      </dgm:t>
    </dgm:pt>
    <dgm:pt modelId="{EC17992A-2F39-42D0-AEA0-48344C7A058F}">
      <dgm:prSet phldrT="[Testo]" custT="1"/>
      <dgm:spPr/>
      <dgm:t>
        <a:bodyPr/>
        <a:lstStyle/>
        <a:p>
          <a:r>
            <a:rPr lang="it-IT" sz="2400" dirty="0"/>
            <a:t>Art. 94 – Cause di esclusione automatica</a:t>
          </a:r>
        </a:p>
      </dgm:t>
    </dgm:pt>
    <dgm:pt modelId="{881D66F3-E6EF-4CB2-A6EC-BE68224B701E}" type="parTrans" cxnId="{91A0534D-B991-4CCB-BA31-838693922142}">
      <dgm:prSet/>
      <dgm:spPr/>
      <dgm:t>
        <a:bodyPr/>
        <a:lstStyle/>
        <a:p>
          <a:endParaRPr lang="it-IT"/>
        </a:p>
      </dgm:t>
    </dgm:pt>
    <dgm:pt modelId="{9B2F5631-A891-4E29-BE12-DC76470569D4}" type="sibTrans" cxnId="{91A0534D-B991-4CCB-BA31-838693922142}">
      <dgm:prSet/>
      <dgm:spPr/>
      <dgm:t>
        <a:bodyPr/>
        <a:lstStyle/>
        <a:p>
          <a:endParaRPr lang="it-IT"/>
        </a:p>
      </dgm:t>
    </dgm:pt>
    <dgm:pt modelId="{F423C930-B271-4FA4-8628-EDE208E9CD80}">
      <dgm:prSet phldrT="[Testo]" custT="1"/>
      <dgm:spPr/>
      <dgm:t>
        <a:bodyPr/>
        <a:lstStyle/>
        <a:p>
          <a:r>
            <a:rPr lang="it-IT" sz="2400" dirty="0"/>
            <a:t>Art. 95 – Cause di esclusione non automatica</a:t>
          </a:r>
        </a:p>
      </dgm:t>
    </dgm:pt>
    <dgm:pt modelId="{ED484761-D7D5-4471-BCB2-71EF42F32663}" type="parTrans" cxnId="{EBAFCEFE-A7D1-4ABC-827B-75C248F04761}">
      <dgm:prSet/>
      <dgm:spPr/>
      <dgm:t>
        <a:bodyPr/>
        <a:lstStyle/>
        <a:p>
          <a:endParaRPr lang="it-IT"/>
        </a:p>
      </dgm:t>
    </dgm:pt>
    <dgm:pt modelId="{7FFFA987-C38D-46FE-AD5E-30F97F30973C}" type="sibTrans" cxnId="{EBAFCEFE-A7D1-4ABC-827B-75C248F04761}">
      <dgm:prSet/>
      <dgm:spPr/>
      <dgm:t>
        <a:bodyPr/>
        <a:lstStyle/>
        <a:p>
          <a:endParaRPr lang="it-IT"/>
        </a:p>
      </dgm:t>
    </dgm:pt>
    <dgm:pt modelId="{0AF6DE09-988E-410B-8F62-71D3954545F6}">
      <dgm:prSet phldrT="[Testo]" custT="1"/>
      <dgm:spPr/>
      <dgm:t>
        <a:bodyPr/>
        <a:lstStyle/>
        <a:p>
          <a:r>
            <a:rPr lang="it-IT" sz="2400" dirty="0"/>
            <a:t>Art. 96 – Disciplina dell’esclusione</a:t>
          </a:r>
        </a:p>
      </dgm:t>
    </dgm:pt>
    <dgm:pt modelId="{58B853E2-18ED-4F5A-8FFF-367009ADD44C}" type="parTrans" cxnId="{274E8479-09E5-48BC-86E8-C90E357F8221}">
      <dgm:prSet/>
      <dgm:spPr/>
      <dgm:t>
        <a:bodyPr/>
        <a:lstStyle/>
        <a:p>
          <a:endParaRPr lang="it-IT"/>
        </a:p>
      </dgm:t>
    </dgm:pt>
    <dgm:pt modelId="{DD4AD3C1-D4FA-46B0-B566-D5E2FA1EC19E}" type="sibTrans" cxnId="{274E8479-09E5-48BC-86E8-C90E357F8221}">
      <dgm:prSet/>
      <dgm:spPr/>
      <dgm:t>
        <a:bodyPr/>
        <a:lstStyle/>
        <a:p>
          <a:endParaRPr lang="it-IT"/>
        </a:p>
      </dgm:t>
    </dgm:pt>
    <dgm:pt modelId="{772A8773-D6A6-4EE6-913B-0655E801CD1A}">
      <dgm:prSet phldrT="[Testo]" custT="1"/>
      <dgm:spPr/>
      <dgm:t>
        <a:bodyPr/>
        <a:lstStyle/>
        <a:p>
          <a:r>
            <a:rPr lang="it-IT" sz="2400" dirty="0"/>
            <a:t>Art. 97 – Cause di esclusione di partecipanti a raggruppamenti</a:t>
          </a:r>
        </a:p>
      </dgm:t>
    </dgm:pt>
    <dgm:pt modelId="{24C85D4C-54F5-494D-8500-17CCE9836C88}" type="parTrans" cxnId="{A673DF80-D9FA-4DFD-BA29-A4F2E611DFAD}">
      <dgm:prSet/>
      <dgm:spPr/>
      <dgm:t>
        <a:bodyPr/>
        <a:lstStyle/>
        <a:p>
          <a:endParaRPr lang="it-IT"/>
        </a:p>
      </dgm:t>
    </dgm:pt>
    <dgm:pt modelId="{39E7D98C-3222-4EC6-9FCD-A44D87DABDB6}" type="sibTrans" cxnId="{A673DF80-D9FA-4DFD-BA29-A4F2E611DFAD}">
      <dgm:prSet/>
      <dgm:spPr/>
      <dgm:t>
        <a:bodyPr/>
        <a:lstStyle/>
        <a:p>
          <a:endParaRPr lang="it-IT"/>
        </a:p>
      </dgm:t>
    </dgm:pt>
    <dgm:pt modelId="{9A5E333D-06D6-4E1B-8C12-22B2AC47AA62}">
      <dgm:prSet phldrT="[Testo]" custT="1"/>
      <dgm:spPr/>
      <dgm:t>
        <a:bodyPr/>
        <a:lstStyle/>
        <a:p>
          <a:r>
            <a:rPr lang="it-IT" sz="2400" dirty="0"/>
            <a:t>Art. 98 – Illecito professionale grave</a:t>
          </a:r>
        </a:p>
      </dgm:t>
    </dgm:pt>
    <dgm:pt modelId="{BABB417E-A207-48B7-B2E9-8A26C5111897}" type="parTrans" cxnId="{D7846DC9-D663-4ACE-83CE-251DF0D0D7C4}">
      <dgm:prSet/>
      <dgm:spPr/>
      <dgm:t>
        <a:bodyPr/>
        <a:lstStyle/>
        <a:p>
          <a:endParaRPr lang="it-IT"/>
        </a:p>
      </dgm:t>
    </dgm:pt>
    <dgm:pt modelId="{31FF8B03-9988-4ADA-B4D7-31B4390DBA6F}" type="sibTrans" cxnId="{D7846DC9-D663-4ACE-83CE-251DF0D0D7C4}">
      <dgm:prSet/>
      <dgm:spPr/>
      <dgm:t>
        <a:bodyPr/>
        <a:lstStyle/>
        <a:p>
          <a:endParaRPr lang="it-IT"/>
        </a:p>
      </dgm:t>
    </dgm:pt>
    <dgm:pt modelId="{49033843-4E89-4665-AE48-E34508943CD5}" type="pres">
      <dgm:prSet presAssocID="{4F3100DF-65C0-4F0F-90CF-DA3DA663AB51}" presName="linear" presStyleCnt="0">
        <dgm:presLayoutVars>
          <dgm:dir/>
          <dgm:animLvl val="lvl"/>
          <dgm:resizeHandles val="exact"/>
        </dgm:presLayoutVars>
      </dgm:prSet>
      <dgm:spPr/>
      <dgm:t>
        <a:bodyPr/>
        <a:lstStyle/>
        <a:p>
          <a:endParaRPr lang="it-IT"/>
        </a:p>
      </dgm:t>
    </dgm:pt>
    <dgm:pt modelId="{5B3F4731-A292-4692-A1F3-4C18E1040665}" type="pres">
      <dgm:prSet presAssocID="{EC17992A-2F39-42D0-AEA0-48344C7A058F}" presName="parentLin" presStyleCnt="0"/>
      <dgm:spPr/>
    </dgm:pt>
    <dgm:pt modelId="{5FE00E7D-427A-4848-9E42-BCD287712327}" type="pres">
      <dgm:prSet presAssocID="{EC17992A-2F39-42D0-AEA0-48344C7A058F}" presName="parentLeftMargin" presStyleLbl="node1" presStyleIdx="0" presStyleCnt="5"/>
      <dgm:spPr/>
      <dgm:t>
        <a:bodyPr/>
        <a:lstStyle/>
        <a:p>
          <a:endParaRPr lang="it-IT"/>
        </a:p>
      </dgm:t>
    </dgm:pt>
    <dgm:pt modelId="{DBACCE99-BFD9-4565-9E91-9AD84DB7D1F1}" type="pres">
      <dgm:prSet presAssocID="{EC17992A-2F39-42D0-AEA0-48344C7A058F}" presName="parentText" presStyleLbl="node1" presStyleIdx="0" presStyleCnt="5" custScaleX="142857">
        <dgm:presLayoutVars>
          <dgm:chMax val="0"/>
          <dgm:bulletEnabled val="1"/>
        </dgm:presLayoutVars>
      </dgm:prSet>
      <dgm:spPr/>
      <dgm:t>
        <a:bodyPr/>
        <a:lstStyle/>
        <a:p>
          <a:endParaRPr lang="it-IT"/>
        </a:p>
      </dgm:t>
    </dgm:pt>
    <dgm:pt modelId="{5112EA00-3429-4D7E-ABF2-90D022355B41}" type="pres">
      <dgm:prSet presAssocID="{EC17992A-2F39-42D0-AEA0-48344C7A058F}" presName="negativeSpace" presStyleCnt="0"/>
      <dgm:spPr/>
    </dgm:pt>
    <dgm:pt modelId="{C3E4FFE3-0C7C-4810-B16C-42B75E307AB6}" type="pres">
      <dgm:prSet presAssocID="{EC17992A-2F39-42D0-AEA0-48344C7A058F}" presName="childText" presStyleLbl="conFgAcc1" presStyleIdx="0" presStyleCnt="5" custLinFactNeighborX="-14107" custLinFactNeighborY="-92924">
        <dgm:presLayoutVars>
          <dgm:bulletEnabled val="1"/>
        </dgm:presLayoutVars>
      </dgm:prSet>
      <dgm:spPr/>
    </dgm:pt>
    <dgm:pt modelId="{764046B6-B8DD-49DC-906C-3F92E833C99C}" type="pres">
      <dgm:prSet presAssocID="{9B2F5631-A891-4E29-BE12-DC76470569D4}" presName="spaceBetweenRectangles" presStyleCnt="0"/>
      <dgm:spPr/>
    </dgm:pt>
    <dgm:pt modelId="{EE7A832D-DBBB-42CD-B234-F8F2C615DCA4}" type="pres">
      <dgm:prSet presAssocID="{F423C930-B271-4FA4-8628-EDE208E9CD80}" presName="parentLin" presStyleCnt="0"/>
      <dgm:spPr/>
    </dgm:pt>
    <dgm:pt modelId="{8EA71397-B5AD-4662-9418-17330EBAA4D8}" type="pres">
      <dgm:prSet presAssocID="{F423C930-B271-4FA4-8628-EDE208E9CD80}" presName="parentLeftMargin" presStyleLbl="node1" presStyleIdx="0" presStyleCnt="5"/>
      <dgm:spPr/>
      <dgm:t>
        <a:bodyPr/>
        <a:lstStyle/>
        <a:p>
          <a:endParaRPr lang="it-IT"/>
        </a:p>
      </dgm:t>
    </dgm:pt>
    <dgm:pt modelId="{DE479EA1-29D3-4AE9-911D-D503EC4B29CA}" type="pres">
      <dgm:prSet presAssocID="{F423C930-B271-4FA4-8628-EDE208E9CD80}" presName="parentText" presStyleLbl="node1" presStyleIdx="1" presStyleCnt="5" custScaleX="150037" custLinFactNeighborX="7461">
        <dgm:presLayoutVars>
          <dgm:chMax val="0"/>
          <dgm:bulletEnabled val="1"/>
        </dgm:presLayoutVars>
      </dgm:prSet>
      <dgm:spPr/>
      <dgm:t>
        <a:bodyPr/>
        <a:lstStyle/>
        <a:p>
          <a:endParaRPr lang="it-IT"/>
        </a:p>
      </dgm:t>
    </dgm:pt>
    <dgm:pt modelId="{FA42CC14-83F3-4386-92DB-E0F622F07BF0}" type="pres">
      <dgm:prSet presAssocID="{F423C930-B271-4FA4-8628-EDE208E9CD80}" presName="negativeSpace" presStyleCnt="0"/>
      <dgm:spPr/>
    </dgm:pt>
    <dgm:pt modelId="{4A066023-2B1E-4D70-8D8E-AFABAB8B44B3}" type="pres">
      <dgm:prSet presAssocID="{F423C930-B271-4FA4-8628-EDE208E9CD80}" presName="childText" presStyleLbl="conFgAcc1" presStyleIdx="1" presStyleCnt="5">
        <dgm:presLayoutVars>
          <dgm:bulletEnabled val="1"/>
        </dgm:presLayoutVars>
      </dgm:prSet>
      <dgm:spPr/>
    </dgm:pt>
    <dgm:pt modelId="{52619E16-7412-4AFC-A905-6E59A58E12EB}" type="pres">
      <dgm:prSet presAssocID="{7FFFA987-C38D-46FE-AD5E-30F97F30973C}" presName="spaceBetweenRectangles" presStyleCnt="0"/>
      <dgm:spPr/>
    </dgm:pt>
    <dgm:pt modelId="{EF8B8A4C-E339-4EBD-85EA-5B28390308D6}" type="pres">
      <dgm:prSet presAssocID="{0AF6DE09-988E-410B-8F62-71D3954545F6}" presName="parentLin" presStyleCnt="0"/>
      <dgm:spPr/>
    </dgm:pt>
    <dgm:pt modelId="{452EABAC-A69B-4F75-BA1F-A3D4D70DF6A4}" type="pres">
      <dgm:prSet presAssocID="{0AF6DE09-988E-410B-8F62-71D3954545F6}" presName="parentLeftMargin" presStyleLbl="node1" presStyleIdx="1" presStyleCnt="5" custScaleX="150037"/>
      <dgm:spPr/>
      <dgm:t>
        <a:bodyPr/>
        <a:lstStyle/>
        <a:p>
          <a:endParaRPr lang="it-IT"/>
        </a:p>
      </dgm:t>
    </dgm:pt>
    <dgm:pt modelId="{AFCBC1A3-81F8-4076-85AE-8036643A5073}" type="pres">
      <dgm:prSet presAssocID="{0AF6DE09-988E-410B-8F62-71D3954545F6}" presName="parentText" presStyleLbl="node1" presStyleIdx="2" presStyleCnt="5" custScaleX="187546" custScaleY="95689" custLinFactNeighborX="-12062" custLinFactNeighborY="-2442">
        <dgm:presLayoutVars>
          <dgm:chMax val="0"/>
          <dgm:bulletEnabled val="1"/>
        </dgm:presLayoutVars>
      </dgm:prSet>
      <dgm:spPr/>
      <dgm:t>
        <a:bodyPr/>
        <a:lstStyle/>
        <a:p>
          <a:endParaRPr lang="it-IT"/>
        </a:p>
      </dgm:t>
    </dgm:pt>
    <dgm:pt modelId="{992A13C5-07F2-4EFB-9A05-72FEAFA8EF81}" type="pres">
      <dgm:prSet presAssocID="{0AF6DE09-988E-410B-8F62-71D3954545F6}" presName="negativeSpace" presStyleCnt="0"/>
      <dgm:spPr/>
    </dgm:pt>
    <dgm:pt modelId="{DDFE073C-6508-4E4F-B32D-A2EA16E684AE}" type="pres">
      <dgm:prSet presAssocID="{0AF6DE09-988E-410B-8F62-71D3954545F6}" presName="childText" presStyleLbl="conFgAcc1" presStyleIdx="2" presStyleCnt="5">
        <dgm:presLayoutVars>
          <dgm:bulletEnabled val="1"/>
        </dgm:presLayoutVars>
      </dgm:prSet>
      <dgm:spPr/>
    </dgm:pt>
    <dgm:pt modelId="{1861DCB5-2DC7-4588-971E-DB6C4D90BB55}" type="pres">
      <dgm:prSet presAssocID="{DD4AD3C1-D4FA-46B0-B566-D5E2FA1EC19E}" presName="spaceBetweenRectangles" presStyleCnt="0"/>
      <dgm:spPr/>
    </dgm:pt>
    <dgm:pt modelId="{C229B9BE-0104-4728-A410-EE25599919D6}" type="pres">
      <dgm:prSet presAssocID="{772A8773-D6A6-4EE6-913B-0655E801CD1A}" presName="parentLin" presStyleCnt="0"/>
      <dgm:spPr/>
    </dgm:pt>
    <dgm:pt modelId="{BCACCE7D-2A18-451F-9DEC-31A6C0355DF8}" type="pres">
      <dgm:prSet presAssocID="{772A8773-D6A6-4EE6-913B-0655E801CD1A}" presName="parentLeftMargin" presStyleLbl="node1" presStyleIdx="2" presStyleCnt="5"/>
      <dgm:spPr/>
      <dgm:t>
        <a:bodyPr/>
        <a:lstStyle/>
        <a:p>
          <a:endParaRPr lang="it-IT"/>
        </a:p>
      </dgm:t>
    </dgm:pt>
    <dgm:pt modelId="{ABC4C12B-A3CD-4BDC-9846-2B8DC8F3CED0}" type="pres">
      <dgm:prSet presAssocID="{772A8773-D6A6-4EE6-913B-0655E801CD1A}" presName="parentText" presStyleLbl="node1" presStyleIdx="3" presStyleCnt="5" custScaleX="142857" custLinFactNeighborX="-6993">
        <dgm:presLayoutVars>
          <dgm:chMax val="0"/>
          <dgm:bulletEnabled val="1"/>
        </dgm:presLayoutVars>
      </dgm:prSet>
      <dgm:spPr/>
      <dgm:t>
        <a:bodyPr/>
        <a:lstStyle/>
        <a:p>
          <a:endParaRPr lang="it-IT"/>
        </a:p>
      </dgm:t>
    </dgm:pt>
    <dgm:pt modelId="{FFA22991-0A21-4422-8ED5-B6DD9D6430D3}" type="pres">
      <dgm:prSet presAssocID="{772A8773-D6A6-4EE6-913B-0655E801CD1A}" presName="negativeSpace" presStyleCnt="0"/>
      <dgm:spPr/>
    </dgm:pt>
    <dgm:pt modelId="{3A0D9006-9E73-4089-9D7E-B063BEAB4E77}" type="pres">
      <dgm:prSet presAssocID="{772A8773-D6A6-4EE6-913B-0655E801CD1A}" presName="childText" presStyleLbl="conFgAcc1" presStyleIdx="3" presStyleCnt="5">
        <dgm:presLayoutVars>
          <dgm:bulletEnabled val="1"/>
        </dgm:presLayoutVars>
      </dgm:prSet>
      <dgm:spPr/>
    </dgm:pt>
    <dgm:pt modelId="{F17AB156-1663-47A7-95F7-D2B4552E4FAD}" type="pres">
      <dgm:prSet presAssocID="{39E7D98C-3222-4EC6-9FCD-A44D87DABDB6}" presName="spaceBetweenRectangles" presStyleCnt="0"/>
      <dgm:spPr/>
    </dgm:pt>
    <dgm:pt modelId="{C038276E-3C3C-45F2-8C72-278771FE8165}" type="pres">
      <dgm:prSet presAssocID="{9A5E333D-06D6-4E1B-8C12-22B2AC47AA62}" presName="parentLin" presStyleCnt="0"/>
      <dgm:spPr/>
    </dgm:pt>
    <dgm:pt modelId="{906CA5EF-C8AB-4214-9F3D-CB175FA4914C}" type="pres">
      <dgm:prSet presAssocID="{9A5E333D-06D6-4E1B-8C12-22B2AC47AA62}" presName="parentLeftMargin" presStyleLbl="node1" presStyleIdx="3" presStyleCnt="5"/>
      <dgm:spPr/>
      <dgm:t>
        <a:bodyPr/>
        <a:lstStyle/>
        <a:p>
          <a:endParaRPr lang="it-IT"/>
        </a:p>
      </dgm:t>
    </dgm:pt>
    <dgm:pt modelId="{F76DC898-695C-4866-B27D-12CF49487A3E}" type="pres">
      <dgm:prSet presAssocID="{9A5E333D-06D6-4E1B-8C12-22B2AC47AA62}" presName="parentText" presStyleLbl="node1" presStyleIdx="4" presStyleCnt="5" custScaleX="142857" custLinFactNeighborX="-11444">
        <dgm:presLayoutVars>
          <dgm:chMax val="0"/>
          <dgm:bulletEnabled val="1"/>
        </dgm:presLayoutVars>
      </dgm:prSet>
      <dgm:spPr/>
      <dgm:t>
        <a:bodyPr/>
        <a:lstStyle/>
        <a:p>
          <a:endParaRPr lang="it-IT"/>
        </a:p>
      </dgm:t>
    </dgm:pt>
    <dgm:pt modelId="{567E20D6-4BA4-4662-B040-6A3A8E108FED}" type="pres">
      <dgm:prSet presAssocID="{9A5E333D-06D6-4E1B-8C12-22B2AC47AA62}" presName="negativeSpace" presStyleCnt="0"/>
      <dgm:spPr/>
    </dgm:pt>
    <dgm:pt modelId="{3B36126B-D18E-40FA-BD37-DB898D6BBBC7}" type="pres">
      <dgm:prSet presAssocID="{9A5E333D-06D6-4E1B-8C12-22B2AC47AA62}" presName="childText" presStyleLbl="conFgAcc1" presStyleIdx="4" presStyleCnt="5">
        <dgm:presLayoutVars>
          <dgm:bulletEnabled val="1"/>
        </dgm:presLayoutVars>
      </dgm:prSet>
      <dgm:spPr/>
    </dgm:pt>
  </dgm:ptLst>
  <dgm:cxnLst>
    <dgm:cxn modelId="{A9C9527F-92EE-4180-B1C9-A496BCDC0A3B}" type="presOf" srcId="{EC17992A-2F39-42D0-AEA0-48344C7A058F}" destId="{DBACCE99-BFD9-4565-9E91-9AD84DB7D1F1}" srcOrd="1" destOrd="0" presId="urn:microsoft.com/office/officeart/2005/8/layout/list1"/>
    <dgm:cxn modelId="{8D437DEC-27E4-4B14-956D-E1F55297ACAD}" type="presOf" srcId="{772A8773-D6A6-4EE6-913B-0655E801CD1A}" destId="{ABC4C12B-A3CD-4BDC-9846-2B8DC8F3CED0}" srcOrd="1" destOrd="0" presId="urn:microsoft.com/office/officeart/2005/8/layout/list1"/>
    <dgm:cxn modelId="{D7846DC9-D663-4ACE-83CE-251DF0D0D7C4}" srcId="{4F3100DF-65C0-4F0F-90CF-DA3DA663AB51}" destId="{9A5E333D-06D6-4E1B-8C12-22B2AC47AA62}" srcOrd="4" destOrd="0" parTransId="{BABB417E-A207-48B7-B2E9-8A26C5111897}" sibTransId="{31FF8B03-9988-4ADA-B4D7-31B4390DBA6F}"/>
    <dgm:cxn modelId="{E9136C2A-76E1-4FEF-A6E7-47481A20735D}" type="presOf" srcId="{4F3100DF-65C0-4F0F-90CF-DA3DA663AB51}" destId="{49033843-4E89-4665-AE48-E34508943CD5}" srcOrd="0" destOrd="0" presId="urn:microsoft.com/office/officeart/2005/8/layout/list1"/>
    <dgm:cxn modelId="{A673DF80-D9FA-4DFD-BA29-A4F2E611DFAD}" srcId="{4F3100DF-65C0-4F0F-90CF-DA3DA663AB51}" destId="{772A8773-D6A6-4EE6-913B-0655E801CD1A}" srcOrd="3" destOrd="0" parTransId="{24C85D4C-54F5-494D-8500-17CCE9836C88}" sibTransId="{39E7D98C-3222-4EC6-9FCD-A44D87DABDB6}"/>
    <dgm:cxn modelId="{DCF7C2C0-A463-45B1-952F-0F955C83AE79}" type="presOf" srcId="{0AF6DE09-988E-410B-8F62-71D3954545F6}" destId="{452EABAC-A69B-4F75-BA1F-A3D4D70DF6A4}" srcOrd="0" destOrd="0" presId="urn:microsoft.com/office/officeart/2005/8/layout/list1"/>
    <dgm:cxn modelId="{61282166-AE86-4AEB-A890-6770490EEE87}" type="presOf" srcId="{F423C930-B271-4FA4-8628-EDE208E9CD80}" destId="{8EA71397-B5AD-4662-9418-17330EBAA4D8}" srcOrd="0" destOrd="0" presId="urn:microsoft.com/office/officeart/2005/8/layout/list1"/>
    <dgm:cxn modelId="{BBD52DEF-8757-429B-A39F-70F3E448E83B}" type="presOf" srcId="{F423C930-B271-4FA4-8628-EDE208E9CD80}" destId="{DE479EA1-29D3-4AE9-911D-D503EC4B29CA}" srcOrd="1" destOrd="0" presId="urn:microsoft.com/office/officeart/2005/8/layout/list1"/>
    <dgm:cxn modelId="{C9172774-3EDA-42F6-8F7C-AC041A52FD75}" type="presOf" srcId="{772A8773-D6A6-4EE6-913B-0655E801CD1A}" destId="{BCACCE7D-2A18-451F-9DEC-31A6C0355DF8}" srcOrd="0" destOrd="0" presId="urn:microsoft.com/office/officeart/2005/8/layout/list1"/>
    <dgm:cxn modelId="{C60A1BD6-770C-4432-95F3-33F82FDEF1C1}" type="presOf" srcId="{EC17992A-2F39-42D0-AEA0-48344C7A058F}" destId="{5FE00E7D-427A-4848-9E42-BCD287712327}" srcOrd="0" destOrd="0" presId="urn:microsoft.com/office/officeart/2005/8/layout/list1"/>
    <dgm:cxn modelId="{91A0534D-B991-4CCB-BA31-838693922142}" srcId="{4F3100DF-65C0-4F0F-90CF-DA3DA663AB51}" destId="{EC17992A-2F39-42D0-AEA0-48344C7A058F}" srcOrd="0" destOrd="0" parTransId="{881D66F3-E6EF-4CB2-A6EC-BE68224B701E}" sibTransId="{9B2F5631-A891-4E29-BE12-DC76470569D4}"/>
    <dgm:cxn modelId="{FF754573-514F-4BAB-9D67-BC04EFB0138E}" type="presOf" srcId="{0AF6DE09-988E-410B-8F62-71D3954545F6}" destId="{AFCBC1A3-81F8-4076-85AE-8036643A5073}" srcOrd="1" destOrd="0" presId="urn:microsoft.com/office/officeart/2005/8/layout/list1"/>
    <dgm:cxn modelId="{13CA8592-0E03-448C-BCE5-B6A7480A5232}" type="presOf" srcId="{9A5E333D-06D6-4E1B-8C12-22B2AC47AA62}" destId="{906CA5EF-C8AB-4214-9F3D-CB175FA4914C}" srcOrd="0" destOrd="0" presId="urn:microsoft.com/office/officeart/2005/8/layout/list1"/>
    <dgm:cxn modelId="{EBAFCEFE-A7D1-4ABC-827B-75C248F04761}" srcId="{4F3100DF-65C0-4F0F-90CF-DA3DA663AB51}" destId="{F423C930-B271-4FA4-8628-EDE208E9CD80}" srcOrd="1" destOrd="0" parTransId="{ED484761-D7D5-4471-BCB2-71EF42F32663}" sibTransId="{7FFFA987-C38D-46FE-AD5E-30F97F30973C}"/>
    <dgm:cxn modelId="{274E8479-09E5-48BC-86E8-C90E357F8221}" srcId="{4F3100DF-65C0-4F0F-90CF-DA3DA663AB51}" destId="{0AF6DE09-988E-410B-8F62-71D3954545F6}" srcOrd="2" destOrd="0" parTransId="{58B853E2-18ED-4F5A-8FFF-367009ADD44C}" sibTransId="{DD4AD3C1-D4FA-46B0-B566-D5E2FA1EC19E}"/>
    <dgm:cxn modelId="{1960D0FB-BCD1-4198-BF93-BCAAC6B2676C}" type="presOf" srcId="{9A5E333D-06D6-4E1B-8C12-22B2AC47AA62}" destId="{F76DC898-695C-4866-B27D-12CF49487A3E}" srcOrd="1" destOrd="0" presId="urn:microsoft.com/office/officeart/2005/8/layout/list1"/>
    <dgm:cxn modelId="{FB709583-6A62-4E8C-9E44-4B37D543ECF8}" type="presParOf" srcId="{49033843-4E89-4665-AE48-E34508943CD5}" destId="{5B3F4731-A292-4692-A1F3-4C18E1040665}" srcOrd="0" destOrd="0" presId="urn:microsoft.com/office/officeart/2005/8/layout/list1"/>
    <dgm:cxn modelId="{C5DCADD6-CB88-4AEE-B486-2626FE29D1E5}" type="presParOf" srcId="{5B3F4731-A292-4692-A1F3-4C18E1040665}" destId="{5FE00E7D-427A-4848-9E42-BCD287712327}" srcOrd="0" destOrd="0" presId="urn:microsoft.com/office/officeart/2005/8/layout/list1"/>
    <dgm:cxn modelId="{4A5C0B52-5DAD-4E34-8060-EA4416A666FC}" type="presParOf" srcId="{5B3F4731-A292-4692-A1F3-4C18E1040665}" destId="{DBACCE99-BFD9-4565-9E91-9AD84DB7D1F1}" srcOrd="1" destOrd="0" presId="urn:microsoft.com/office/officeart/2005/8/layout/list1"/>
    <dgm:cxn modelId="{CAB694D3-1FBC-4427-A406-AF01ABCBCF32}" type="presParOf" srcId="{49033843-4E89-4665-AE48-E34508943CD5}" destId="{5112EA00-3429-4D7E-ABF2-90D022355B41}" srcOrd="1" destOrd="0" presId="urn:microsoft.com/office/officeart/2005/8/layout/list1"/>
    <dgm:cxn modelId="{E6B7875F-ECFC-49C7-9BB9-6869F2D82EBD}" type="presParOf" srcId="{49033843-4E89-4665-AE48-E34508943CD5}" destId="{C3E4FFE3-0C7C-4810-B16C-42B75E307AB6}" srcOrd="2" destOrd="0" presId="urn:microsoft.com/office/officeart/2005/8/layout/list1"/>
    <dgm:cxn modelId="{1B91F9F0-8DDC-4A3F-BB4F-4297B2EA90FF}" type="presParOf" srcId="{49033843-4E89-4665-AE48-E34508943CD5}" destId="{764046B6-B8DD-49DC-906C-3F92E833C99C}" srcOrd="3" destOrd="0" presId="urn:microsoft.com/office/officeart/2005/8/layout/list1"/>
    <dgm:cxn modelId="{6E242099-1965-4ABA-93C9-AAA41707EAEA}" type="presParOf" srcId="{49033843-4E89-4665-AE48-E34508943CD5}" destId="{EE7A832D-DBBB-42CD-B234-F8F2C615DCA4}" srcOrd="4" destOrd="0" presId="urn:microsoft.com/office/officeart/2005/8/layout/list1"/>
    <dgm:cxn modelId="{FFD5F205-4774-49ED-BAE6-DCA45F3F37FE}" type="presParOf" srcId="{EE7A832D-DBBB-42CD-B234-F8F2C615DCA4}" destId="{8EA71397-B5AD-4662-9418-17330EBAA4D8}" srcOrd="0" destOrd="0" presId="urn:microsoft.com/office/officeart/2005/8/layout/list1"/>
    <dgm:cxn modelId="{36BF5BB4-B9E1-4C6B-8176-F7136ED764E8}" type="presParOf" srcId="{EE7A832D-DBBB-42CD-B234-F8F2C615DCA4}" destId="{DE479EA1-29D3-4AE9-911D-D503EC4B29CA}" srcOrd="1" destOrd="0" presId="urn:microsoft.com/office/officeart/2005/8/layout/list1"/>
    <dgm:cxn modelId="{C0D6CC7E-F2AA-4A7E-8AAB-1FB797A5EF4E}" type="presParOf" srcId="{49033843-4E89-4665-AE48-E34508943CD5}" destId="{FA42CC14-83F3-4386-92DB-E0F622F07BF0}" srcOrd="5" destOrd="0" presId="urn:microsoft.com/office/officeart/2005/8/layout/list1"/>
    <dgm:cxn modelId="{D428F94B-BBD5-41A8-8637-74D468DEACA9}" type="presParOf" srcId="{49033843-4E89-4665-AE48-E34508943CD5}" destId="{4A066023-2B1E-4D70-8D8E-AFABAB8B44B3}" srcOrd="6" destOrd="0" presId="urn:microsoft.com/office/officeart/2005/8/layout/list1"/>
    <dgm:cxn modelId="{A2A50799-0174-4315-9441-19BDB916F078}" type="presParOf" srcId="{49033843-4E89-4665-AE48-E34508943CD5}" destId="{52619E16-7412-4AFC-A905-6E59A58E12EB}" srcOrd="7" destOrd="0" presId="urn:microsoft.com/office/officeart/2005/8/layout/list1"/>
    <dgm:cxn modelId="{70AADB80-4A44-4B17-A6C6-73DF233A6FF0}" type="presParOf" srcId="{49033843-4E89-4665-AE48-E34508943CD5}" destId="{EF8B8A4C-E339-4EBD-85EA-5B28390308D6}" srcOrd="8" destOrd="0" presId="urn:microsoft.com/office/officeart/2005/8/layout/list1"/>
    <dgm:cxn modelId="{ECC91413-7AF9-4AB2-BB7E-9D054186C457}" type="presParOf" srcId="{EF8B8A4C-E339-4EBD-85EA-5B28390308D6}" destId="{452EABAC-A69B-4F75-BA1F-A3D4D70DF6A4}" srcOrd="0" destOrd="0" presId="urn:microsoft.com/office/officeart/2005/8/layout/list1"/>
    <dgm:cxn modelId="{08627AAF-1FB1-466D-AB94-8FF05787E6F5}" type="presParOf" srcId="{EF8B8A4C-E339-4EBD-85EA-5B28390308D6}" destId="{AFCBC1A3-81F8-4076-85AE-8036643A5073}" srcOrd="1" destOrd="0" presId="urn:microsoft.com/office/officeart/2005/8/layout/list1"/>
    <dgm:cxn modelId="{8388220E-31CF-4561-AB78-7316183FAA06}" type="presParOf" srcId="{49033843-4E89-4665-AE48-E34508943CD5}" destId="{992A13C5-07F2-4EFB-9A05-72FEAFA8EF81}" srcOrd="9" destOrd="0" presId="urn:microsoft.com/office/officeart/2005/8/layout/list1"/>
    <dgm:cxn modelId="{86059D91-D5EB-4CC1-9D9E-88BCE57412F4}" type="presParOf" srcId="{49033843-4E89-4665-AE48-E34508943CD5}" destId="{DDFE073C-6508-4E4F-B32D-A2EA16E684AE}" srcOrd="10" destOrd="0" presId="urn:microsoft.com/office/officeart/2005/8/layout/list1"/>
    <dgm:cxn modelId="{89903AF7-FF50-4B86-8C09-B23453B42730}" type="presParOf" srcId="{49033843-4E89-4665-AE48-E34508943CD5}" destId="{1861DCB5-2DC7-4588-971E-DB6C4D90BB55}" srcOrd="11" destOrd="0" presId="urn:microsoft.com/office/officeart/2005/8/layout/list1"/>
    <dgm:cxn modelId="{E2B13582-E18D-47C2-9FD5-BAB30F227CF4}" type="presParOf" srcId="{49033843-4E89-4665-AE48-E34508943CD5}" destId="{C229B9BE-0104-4728-A410-EE25599919D6}" srcOrd="12" destOrd="0" presId="urn:microsoft.com/office/officeart/2005/8/layout/list1"/>
    <dgm:cxn modelId="{6D5FDB6C-A336-4A1E-BEBF-E6485D1EB0DD}" type="presParOf" srcId="{C229B9BE-0104-4728-A410-EE25599919D6}" destId="{BCACCE7D-2A18-451F-9DEC-31A6C0355DF8}" srcOrd="0" destOrd="0" presId="urn:microsoft.com/office/officeart/2005/8/layout/list1"/>
    <dgm:cxn modelId="{2F575572-6649-4594-9EC1-06BD0B15EF7F}" type="presParOf" srcId="{C229B9BE-0104-4728-A410-EE25599919D6}" destId="{ABC4C12B-A3CD-4BDC-9846-2B8DC8F3CED0}" srcOrd="1" destOrd="0" presId="urn:microsoft.com/office/officeart/2005/8/layout/list1"/>
    <dgm:cxn modelId="{9B526CB0-7B56-4F5D-9E52-7A943BD7E898}" type="presParOf" srcId="{49033843-4E89-4665-AE48-E34508943CD5}" destId="{FFA22991-0A21-4422-8ED5-B6DD9D6430D3}" srcOrd="13" destOrd="0" presId="urn:microsoft.com/office/officeart/2005/8/layout/list1"/>
    <dgm:cxn modelId="{7E69E2A2-3511-48E8-9D25-AF0BF9FF5376}" type="presParOf" srcId="{49033843-4E89-4665-AE48-E34508943CD5}" destId="{3A0D9006-9E73-4089-9D7E-B063BEAB4E77}" srcOrd="14" destOrd="0" presId="urn:microsoft.com/office/officeart/2005/8/layout/list1"/>
    <dgm:cxn modelId="{09136528-5856-43BB-B629-DCA45CB0851A}" type="presParOf" srcId="{49033843-4E89-4665-AE48-E34508943CD5}" destId="{F17AB156-1663-47A7-95F7-D2B4552E4FAD}" srcOrd="15" destOrd="0" presId="urn:microsoft.com/office/officeart/2005/8/layout/list1"/>
    <dgm:cxn modelId="{642152B9-2E87-4F52-90C3-22409CBC4A99}" type="presParOf" srcId="{49033843-4E89-4665-AE48-E34508943CD5}" destId="{C038276E-3C3C-45F2-8C72-278771FE8165}" srcOrd="16" destOrd="0" presId="urn:microsoft.com/office/officeart/2005/8/layout/list1"/>
    <dgm:cxn modelId="{F039D44A-E917-4F0D-A4F6-6AA458397D8E}" type="presParOf" srcId="{C038276E-3C3C-45F2-8C72-278771FE8165}" destId="{906CA5EF-C8AB-4214-9F3D-CB175FA4914C}" srcOrd="0" destOrd="0" presId="urn:microsoft.com/office/officeart/2005/8/layout/list1"/>
    <dgm:cxn modelId="{DE26BE8C-2263-4632-B49A-8940B5497F7E}" type="presParOf" srcId="{C038276E-3C3C-45F2-8C72-278771FE8165}" destId="{F76DC898-695C-4866-B27D-12CF49487A3E}" srcOrd="1" destOrd="0" presId="urn:microsoft.com/office/officeart/2005/8/layout/list1"/>
    <dgm:cxn modelId="{723CE201-617D-49CD-BAD6-2D7292BF310D}" type="presParOf" srcId="{49033843-4E89-4665-AE48-E34508943CD5}" destId="{567E20D6-4BA4-4662-B040-6A3A8E108FED}" srcOrd="17" destOrd="0" presId="urn:microsoft.com/office/officeart/2005/8/layout/list1"/>
    <dgm:cxn modelId="{60720C3B-3D6D-4D06-A66D-7D6DB1F0B598}" type="presParOf" srcId="{49033843-4E89-4665-AE48-E34508943CD5}" destId="{3B36126B-D18E-40FA-BD37-DB898D6BBBC7}"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it-IT" dirty="0"/>
          </a:p>
        </p:txBody>
      </p:sp>
      <p:sp>
        <p:nvSpPr>
          <p:cNvPr id="3" name="Segnaposto data 2"/>
          <p:cNvSpPr>
            <a:spLocks noGrp="1"/>
          </p:cNvSpPr>
          <p:nvPr>
            <p:ph type="dt" sz="quarter" idx="1"/>
          </p:nvPr>
        </p:nvSpPr>
        <p:spPr>
          <a:xfrm>
            <a:off x="4023992" y="0"/>
            <a:ext cx="3078427" cy="511731"/>
          </a:xfrm>
          <a:prstGeom prst="rect">
            <a:avLst/>
          </a:prstGeom>
        </p:spPr>
        <p:txBody>
          <a:bodyPr vert="horz" lIns="99075" tIns="49538" rIns="99075" bIns="49538" rtlCol="0"/>
          <a:lstStyle>
            <a:lvl1pPr algn="r">
              <a:defRPr sz="1300"/>
            </a:lvl1pPr>
          </a:lstStyle>
          <a:p>
            <a:fld id="{8D3290AD-0C18-4BB5-A9D7-A8255C32D066}" type="datetimeFigureOut">
              <a:rPr lang="it-IT" smtClean="0"/>
              <a:pPr/>
              <a:t>05/07/2023</a:t>
            </a:fld>
            <a:endParaRPr lang="it-IT" dirty="0"/>
          </a:p>
        </p:txBody>
      </p:sp>
      <p:sp>
        <p:nvSpPr>
          <p:cNvPr id="4" name="Segnaposto piè di pagina 3"/>
          <p:cNvSpPr>
            <a:spLocks noGrp="1"/>
          </p:cNvSpPr>
          <p:nvPr>
            <p:ph type="ftr" sz="quarter" idx="2"/>
          </p:nvPr>
        </p:nvSpPr>
        <p:spPr>
          <a:xfrm>
            <a:off x="0" y="9721106"/>
            <a:ext cx="3078427" cy="511731"/>
          </a:xfrm>
          <a:prstGeom prst="rect">
            <a:avLst/>
          </a:prstGeom>
        </p:spPr>
        <p:txBody>
          <a:bodyPr vert="horz" lIns="99075" tIns="49538" rIns="99075" bIns="49538" rtlCol="0" anchor="b"/>
          <a:lstStyle>
            <a:lvl1pPr algn="l">
              <a:defRPr sz="1300"/>
            </a:lvl1pPr>
          </a:lstStyle>
          <a:p>
            <a:endParaRPr lang="it-IT" dirty="0"/>
          </a:p>
        </p:txBody>
      </p:sp>
      <p:sp>
        <p:nvSpPr>
          <p:cNvPr id="5" name="Segnaposto numero diapositiva 4"/>
          <p:cNvSpPr>
            <a:spLocks noGrp="1"/>
          </p:cNvSpPr>
          <p:nvPr>
            <p:ph type="sldNum" sz="quarter" idx="3"/>
          </p:nvPr>
        </p:nvSpPr>
        <p:spPr>
          <a:xfrm>
            <a:off x="4023992" y="9721106"/>
            <a:ext cx="3078427" cy="511731"/>
          </a:xfrm>
          <a:prstGeom prst="rect">
            <a:avLst/>
          </a:prstGeom>
        </p:spPr>
        <p:txBody>
          <a:bodyPr vert="horz" lIns="99075" tIns="49538" rIns="99075" bIns="49538" rtlCol="0" anchor="b"/>
          <a:lstStyle>
            <a:lvl1pPr algn="r">
              <a:defRPr sz="1300"/>
            </a:lvl1pPr>
          </a:lstStyle>
          <a:p>
            <a:fld id="{63423D7C-8743-4020-89DA-E324C75368A7}" type="slidenum">
              <a:rPr lang="it-IT" smtClean="0"/>
              <a:pPr/>
              <a:t>‹N›</a:t>
            </a:fld>
            <a:endParaRPr lang="it-IT" dirty="0"/>
          </a:p>
        </p:txBody>
      </p:sp>
    </p:spTree>
    <p:extLst>
      <p:ext uri="{BB962C8B-B14F-4D97-AF65-F5344CB8AC3E}">
        <p14:creationId xmlns:p14="http://schemas.microsoft.com/office/powerpoint/2010/main" val="2969315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3842907C-D0AA-4C58-9F94-58B40AD65B29}" type="datetimeFigureOut">
              <a:rPr lang="en-US" smtClean="0"/>
              <a:pPr/>
              <a:t>7/5/2023</a:t>
            </a:fld>
            <a:endParaRPr lang="en-US" dirty="0"/>
          </a:p>
        </p:txBody>
      </p:sp>
      <p:sp>
        <p:nvSpPr>
          <p:cNvPr id="5" name="Notes Placeholder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1D76769E-C829-4283-B80E-CB90D995C291}" type="slidenum">
              <a:rPr lang="en-US" smtClean="0"/>
              <a:pPr/>
              <a:t>‹N›</a:t>
            </a:fld>
            <a:endParaRPr lang="en-US" dirty="0"/>
          </a:p>
        </p:txBody>
      </p:sp>
      <p:sp>
        <p:nvSpPr>
          <p:cNvPr id="8" name="Segnaposto immagine diapositiva 7"/>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it-IT" dirty="0"/>
          </a:p>
        </p:txBody>
      </p:sp>
      <p:sp>
        <p:nvSpPr>
          <p:cNvPr id="2" name="Segnaposto intestazion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it-IT"/>
          </a:p>
        </p:txBody>
      </p:sp>
    </p:spTree>
    <p:extLst>
      <p:ext uri="{BB962C8B-B14F-4D97-AF65-F5344CB8AC3E}">
        <p14:creationId xmlns:p14="http://schemas.microsoft.com/office/powerpoint/2010/main" val="2179577473"/>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a:prstGeom prst="rect">
            <a:avLst/>
          </a:prstGeom>
        </p:spPr>
      </p:sp>
      <p:sp>
        <p:nvSpPr>
          <p:cNvPr id="3" name="Notes Placeholder 2"/>
          <p:cNvSpPr>
            <a:spLocks noGrp="1"/>
          </p:cNvSpPr>
          <p:nvPr>
            <p:ph type="body" idx="1"/>
          </p:nvPr>
        </p:nvSpPr>
        <p:spPr/>
        <p:txBody>
          <a:bodyPr>
            <a:normAutofit fontScale="92500" lnSpcReduction="20000"/>
          </a:bodyPr>
          <a:lstStyle/>
          <a:p>
            <a:pPr algn="just"/>
            <a:r>
              <a:rPr lang="it-IT" noProof="0" dirty="0"/>
              <a:t>L’esecuzione dei contratti di lavori pubblici. Questo è il tema che affronteremo in cinque webcast, durante i quali esamineremo gli istituti previsti dal codice e dal relativo regolamento di attuazione approvato con D.P.R. </a:t>
            </a:r>
            <a:r>
              <a:rPr lang="it-IT" dirty="0"/>
              <a:t>207 del 5 ottobre 2010.</a:t>
            </a:r>
          </a:p>
          <a:p>
            <a:pPr algn="just"/>
            <a:endParaRPr lang="it-IT" noProof="0" dirty="0"/>
          </a:p>
          <a:p>
            <a:pPr algn="just"/>
            <a:r>
              <a:rPr lang="it-IT" noProof="0" dirty="0"/>
              <a:t>Le problematiche che emergono nella fase di esecuzione dei contratti di lavori pubblici sono assai complesse ed articolate e non sempre affrontate con orientamenti uniformi da parte della giurisprudenza ordinaria ed arbitrale. </a:t>
            </a:r>
            <a:endParaRPr lang="it-IT" dirty="0"/>
          </a:p>
          <a:p>
            <a:pPr algn="just"/>
            <a:endParaRPr lang="it-IT" noProof="0" dirty="0"/>
          </a:p>
          <a:p>
            <a:pPr algn="just"/>
            <a:r>
              <a:rPr lang="it-IT" noProof="0" dirty="0"/>
              <a:t>Anche grazie ai lodi pubblicati con la relativa massima e per esteso sulla rivista telematica appaltieriserve.it cercheremo di analizzare nel dettaglio le varie questioni che frequentemente si trovano a dover affrontare le stazioni appaltanti e le imprese, cercando per quanto possibile di ridurre i margini di incertezza che troppo spesso finiscono per rallentare i lavori e porre le parti in posizioni contrapposte.</a:t>
            </a:r>
          </a:p>
          <a:p>
            <a:pPr algn="just"/>
            <a:endParaRPr lang="it-IT" dirty="0"/>
          </a:p>
          <a:p>
            <a:pPr algn="just"/>
            <a:r>
              <a:rPr lang="it-IT" dirty="0"/>
              <a:t>Una chiara visuali su tutti gli aspetti dell’appalto, non soltanto quelli tecnici ma anche e soprattutto quelli giuridici, consente infatti di agevolare l’esecuzione dei lavori e di scongiurare il contenzioso fin dalla fase iniziale del rapporto contrattuale.</a:t>
            </a:r>
          </a:p>
          <a:p>
            <a:pPr algn="just"/>
            <a:endParaRPr lang="it-IT" dirty="0"/>
          </a:p>
          <a:p>
            <a:pPr algn="just"/>
            <a:r>
              <a:rPr lang="it-IT" dirty="0"/>
              <a:t>Troppo spesso infatti la stazione appaltante, per timore della responsabilità erariale, finisce con il rimandare al contenzioso giudiziale il riconoscimento di diritti che potrebbero essere riconosciuti all’impresa con gli strumenti deflattivi previsti dal codice. </a:t>
            </a:r>
          </a:p>
          <a:p>
            <a:pPr algn="just"/>
            <a:endParaRPr lang="it-IT" dirty="0"/>
          </a:p>
          <a:p>
            <a:pPr algn="just"/>
            <a:r>
              <a:rPr lang="it-IT" dirty="0"/>
              <a:t>Dall’altra parte non è raro trovare imprese che navigando nell’incertezza normativa finiscono per porre in difficoltà la stazione appaltante con richieste destituite di fondamento oppure articolate in difformità da quanto previsto dalla normativa vigente con conseguente inammissibilità o intempestività delle stesse.</a:t>
            </a:r>
          </a:p>
          <a:p>
            <a:pPr algn="just"/>
            <a:endParaRPr lang="it-IT" dirty="0"/>
          </a:p>
          <a:p>
            <a:pPr algn="just"/>
            <a:r>
              <a:rPr lang="it-IT" dirty="0"/>
              <a:t>In sostanza, nell’ambito di qualunque rapporto, ivi compreso evidentemente quello contrattuale, è innanzitutto essenziale parlare lo stesso linguaggio. Solo grazie ad un comune protocollo di comunicazione è infatti possibile ridurre il contenzioso ma soprattutto porre termine all’esecuzione lavori in termini quantomeno ragionevoli.</a:t>
            </a:r>
          </a:p>
          <a:p>
            <a:pPr algn="just"/>
            <a:endParaRPr lang="it-IT"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a:t>
            </a:fld>
            <a:endParaRPr lang="en-US" dirty="0"/>
          </a:p>
        </p:txBody>
      </p:sp>
    </p:spTree>
    <p:extLst>
      <p:ext uri="{BB962C8B-B14F-4D97-AF65-F5344CB8AC3E}">
        <p14:creationId xmlns:p14="http://schemas.microsoft.com/office/powerpoint/2010/main" val="3903245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2</a:t>
            </a:fld>
            <a:endParaRPr lang="en-US" dirty="0"/>
          </a:p>
        </p:txBody>
      </p:sp>
    </p:spTree>
    <p:extLst>
      <p:ext uri="{BB962C8B-B14F-4D97-AF65-F5344CB8AC3E}">
        <p14:creationId xmlns:p14="http://schemas.microsoft.com/office/powerpoint/2010/main" val="494042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a:t>
            </a:fld>
            <a:endParaRPr lang="en-US" dirty="0"/>
          </a:p>
        </p:txBody>
      </p:sp>
    </p:spTree>
    <p:extLst>
      <p:ext uri="{BB962C8B-B14F-4D97-AF65-F5344CB8AC3E}">
        <p14:creationId xmlns:p14="http://schemas.microsoft.com/office/powerpoint/2010/main" val="732749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a:t>
            </a:fld>
            <a:endParaRPr lang="en-US" dirty="0"/>
          </a:p>
        </p:txBody>
      </p:sp>
    </p:spTree>
    <p:extLst>
      <p:ext uri="{BB962C8B-B14F-4D97-AF65-F5344CB8AC3E}">
        <p14:creationId xmlns:p14="http://schemas.microsoft.com/office/powerpoint/2010/main" val="1182163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033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a:t>
            </a:fld>
            <a:endParaRPr lang="en-US" dirty="0"/>
          </a:p>
        </p:txBody>
      </p:sp>
    </p:spTree>
    <p:extLst>
      <p:ext uri="{BB962C8B-B14F-4D97-AF65-F5344CB8AC3E}">
        <p14:creationId xmlns:p14="http://schemas.microsoft.com/office/powerpoint/2010/main" val="1156728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a:t>
            </a:fld>
            <a:endParaRPr lang="en-US" dirty="0"/>
          </a:p>
        </p:txBody>
      </p:sp>
    </p:spTree>
    <p:extLst>
      <p:ext uri="{BB962C8B-B14F-4D97-AF65-F5344CB8AC3E}">
        <p14:creationId xmlns:p14="http://schemas.microsoft.com/office/powerpoint/2010/main" val="3083865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a:t>
            </a:fld>
            <a:endParaRPr lang="en-US" dirty="0"/>
          </a:p>
        </p:txBody>
      </p:sp>
    </p:spTree>
    <p:extLst>
      <p:ext uri="{BB962C8B-B14F-4D97-AF65-F5344CB8AC3E}">
        <p14:creationId xmlns:p14="http://schemas.microsoft.com/office/powerpoint/2010/main" val="546523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a:t>
            </a:fld>
            <a:endParaRPr lang="en-US" dirty="0"/>
          </a:p>
        </p:txBody>
      </p:sp>
    </p:spTree>
    <p:extLst>
      <p:ext uri="{BB962C8B-B14F-4D97-AF65-F5344CB8AC3E}">
        <p14:creationId xmlns:p14="http://schemas.microsoft.com/office/powerpoint/2010/main" val="34055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10</a:t>
            </a:fld>
            <a:endParaRPr lang="en-US" dirty="0"/>
          </a:p>
        </p:txBody>
      </p:sp>
    </p:spTree>
    <p:extLst>
      <p:ext uri="{BB962C8B-B14F-4D97-AF65-F5344CB8AC3E}">
        <p14:creationId xmlns:p14="http://schemas.microsoft.com/office/powerpoint/2010/main" val="3678681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11</a:t>
            </a:fld>
            <a:endParaRPr lang="en-US" dirty="0"/>
          </a:p>
        </p:txBody>
      </p:sp>
    </p:spTree>
    <p:extLst>
      <p:ext uri="{BB962C8B-B14F-4D97-AF65-F5344CB8AC3E}">
        <p14:creationId xmlns:p14="http://schemas.microsoft.com/office/powerpoint/2010/main" val="966671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12</a:t>
            </a:fld>
            <a:endParaRPr lang="en-US" dirty="0"/>
          </a:p>
        </p:txBody>
      </p:sp>
    </p:spTree>
    <p:extLst>
      <p:ext uri="{BB962C8B-B14F-4D97-AF65-F5344CB8AC3E}">
        <p14:creationId xmlns:p14="http://schemas.microsoft.com/office/powerpoint/2010/main" val="202383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a:t>
            </a:fld>
            <a:endParaRPr lang="en-US" dirty="0"/>
          </a:p>
        </p:txBody>
      </p:sp>
    </p:spTree>
    <p:extLst>
      <p:ext uri="{BB962C8B-B14F-4D97-AF65-F5344CB8AC3E}">
        <p14:creationId xmlns:p14="http://schemas.microsoft.com/office/powerpoint/2010/main" val="187638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a:t>
            </a:fld>
            <a:endParaRPr lang="en-US" dirty="0"/>
          </a:p>
        </p:txBody>
      </p:sp>
    </p:spTree>
    <p:extLst>
      <p:ext uri="{BB962C8B-B14F-4D97-AF65-F5344CB8AC3E}">
        <p14:creationId xmlns:p14="http://schemas.microsoft.com/office/powerpoint/2010/main" val="669990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15</a:t>
            </a:fld>
            <a:endParaRPr lang="en-US" dirty="0"/>
          </a:p>
        </p:txBody>
      </p:sp>
    </p:spTree>
    <p:extLst>
      <p:ext uri="{BB962C8B-B14F-4D97-AF65-F5344CB8AC3E}">
        <p14:creationId xmlns:p14="http://schemas.microsoft.com/office/powerpoint/2010/main" val="2751735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a:t>
            </a:fld>
            <a:endParaRPr lang="en-US" dirty="0"/>
          </a:p>
        </p:txBody>
      </p:sp>
    </p:spTree>
    <p:extLst>
      <p:ext uri="{BB962C8B-B14F-4D97-AF65-F5344CB8AC3E}">
        <p14:creationId xmlns:p14="http://schemas.microsoft.com/office/powerpoint/2010/main" val="2509985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17</a:t>
            </a:fld>
            <a:endParaRPr lang="en-US" dirty="0"/>
          </a:p>
        </p:txBody>
      </p:sp>
    </p:spTree>
    <p:extLst>
      <p:ext uri="{BB962C8B-B14F-4D97-AF65-F5344CB8AC3E}">
        <p14:creationId xmlns:p14="http://schemas.microsoft.com/office/powerpoint/2010/main" val="1691860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18</a:t>
            </a:fld>
            <a:endParaRPr lang="en-US" dirty="0"/>
          </a:p>
        </p:txBody>
      </p:sp>
    </p:spTree>
    <p:extLst>
      <p:ext uri="{BB962C8B-B14F-4D97-AF65-F5344CB8AC3E}">
        <p14:creationId xmlns:p14="http://schemas.microsoft.com/office/powerpoint/2010/main" val="1611010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19</a:t>
            </a:fld>
            <a:endParaRPr lang="en-US" dirty="0"/>
          </a:p>
        </p:txBody>
      </p:sp>
    </p:spTree>
    <p:extLst>
      <p:ext uri="{BB962C8B-B14F-4D97-AF65-F5344CB8AC3E}">
        <p14:creationId xmlns:p14="http://schemas.microsoft.com/office/powerpoint/2010/main" val="3093446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9691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21</a:t>
            </a:fld>
            <a:endParaRPr lang="en-US" dirty="0"/>
          </a:p>
        </p:txBody>
      </p:sp>
    </p:spTree>
    <p:extLst>
      <p:ext uri="{BB962C8B-B14F-4D97-AF65-F5344CB8AC3E}">
        <p14:creationId xmlns:p14="http://schemas.microsoft.com/office/powerpoint/2010/main" val="2645023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22</a:t>
            </a:fld>
            <a:endParaRPr lang="en-US" dirty="0"/>
          </a:p>
        </p:txBody>
      </p:sp>
    </p:spTree>
    <p:extLst>
      <p:ext uri="{BB962C8B-B14F-4D97-AF65-F5344CB8AC3E}">
        <p14:creationId xmlns:p14="http://schemas.microsoft.com/office/powerpoint/2010/main" val="4170560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23</a:t>
            </a:fld>
            <a:endParaRPr lang="en-US" dirty="0"/>
          </a:p>
        </p:txBody>
      </p:sp>
    </p:spTree>
    <p:extLst>
      <p:ext uri="{BB962C8B-B14F-4D97-AF65-F5344CB8AC3E}">
        <p14:creationId xmlns:p14="http://schemas.microsoft.com/office/powerpoint/2010/main" val="30136633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24</a:t>
            </a:fld>
            <a:endParaRPr lang="en-US" dirty="0"/>
          </a:p>
        </p:txBody>
      </p:sp>
    </p:spTree>
    <p:extLst>
      <p:ext uri="{BB962C8B-B14F-4D97-AF65-F5344CB8AC3E}">
        <p14:creationId xmlns:p14="http://schemas.microsoft.com/office/powerpoint/2010/main" val="78541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340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4873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8930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5891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3421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8413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31</a:t>
            </a:fld>
            <a:endParaRPr lang="en-US" dirty="0"/>
          </a:p>
        </p:txBody>
      </p:sp>
    </p:spTree>
    <p:extLst>
      <p:ext uri="{BB962C8B-B14F-4D97-AF65-F5344CB8AC3E}">
        <p14:creationId xmlns:p14="http://schemas.microsoft.com/office/powerpoint/2010/main" val="1779795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32</a:t>
            </a:fld>
            <a:endParaRPr lang="en-US" dirty="0"/>
          </a:p>
        </p:txBody>
      </p:sp>
    </p:spTree>
    <p:extLst>
      <p:ext uri="{BB962C8B-B14F-4D97-AF65-F5344CB8AC3E}">
        <p14:creationId xmlns:p14="http://schemas.microsoft.com/office/powerpoint/2010/main" val="19087588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33</a:t>
            </a:fld>
            <a:endParaRPr lang="en-US" dirty="0"/>
          </a:p>
        </p:txBody>
      </p:sp>
    </p:spTree>
    <p:extLst>
      <p:ext uri="{BB962C8B-B14F-4D97-AF65-F5344CB8AC3E}">
        <p14:creationId xmlns:p14="http://schemas.microsoft.com/office/powerpoint/2010/main" val="2564674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37393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85618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3704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37</a:t>
            </a:fld>
            <a:endParaRPr lang="en-US" dirty="0"/>
          </a:p>
        </p:txBody>
      </p:sp>
    </p:spTree>
    <p:extLst>
      <p:ext uri="{BB962C8B-B14F-4D97-AF65-F5344CB8AC3E}">
        <p14:creationId xmlns:p14="http://schemas.microsoft.com/office/powerpoint/2010/main" val="33153643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4594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39</a:t>
            </a:fld>
            <a:endParaRPr lang="en-US" dirty="0"/>
          </a:p>
        </p:txBody>
      </p:sp>
    </p:spTree>
    <p:extLst>
      <p:ext uri="{BB962C8B-B14F-4D97-AF65-F5344CB8AC3E}">
        <p14:creationId xmlns:p14="http://schemas.microsoft.com/office/powerpoint/2010/main" val="32243601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40</a:t>
            </a:fld>
            <a:endParaRPr lang="en-US" dirty="0"/>
          </a:p>
        </p:txBody>
      </p:sp>
    </p:spTree>
    <p:extLst>
      <p:ext uri="{BB962C8B-B14F-4D97-AF65-F5344CB8AC3E}">
        <p14:creationId xmlns:p14="http://schemas.microsoft.com/office/powerpoint/2010/main" val="5697859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41</a:t>
            </a:fld>
            <a:endParaRPr lang="en-US" dirty="0"/>
          </a:p>
        </p:txBody>
      </p:sp>
    </p:spTree>
    <p:extLst>
      <p:ext uri="{BB962C8B-B14F-4D97-AF65-F5344CB8AC3E}">
        <p14:creationId xmlns:p14="http://schemas.microsoft.com/office/powerpoint/2010/main" val="366477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7917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064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44</a:t>
            </a:fld>
            <a:endParaRPr lang="en-US" dirty="0"/>
          </a:p>
        </p:txBody>
      </p:sp>
    </p:spTree>
    <p:extLst>
      <p:ext uri="{BB962C8B-B14F-4D97-AF65-F5344CB8AC3E}">
        <p14:creationId xmlns:p14="http://schemas.microsoft.com/office/powerpoint/2010/main" val="35112645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45</a:t>
            </a:fld>
            <a:endParaRPr lang="en-US" dirty="0"/>
          </a:p>
        </p:txBody>
      </p:sp>
    </p:spTree>
    <p:extLst>
      <p:ext uri="{BB962C8B-B14F-4D97-AF65-F5344CB8AC3E}">
        <p14:creationId xmlns:p14="http://schemas.microsoft.com/office/powerpoint/2010/main" val="12687015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46</a:t>
            </a:fld>
            <a:endParaRPr lang="en-US" dirty="0"/>
          </a:p>
        </p:txBody>
      </p:sp>
    </p:spTree>
    <p:extLst>
      <p:ext uri="{BB962C8B-B14F-4D97-AF65-F5344CB8AC3E}">
        <p14:creationId xmlns:p14="http://schemas.microsoft.com/office/powerpoint/2010/main" val="342345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47</a:t>
            </a:fld>
            <a:endParaRPr lang="en-US" dirty="0"/>
          </a:p>
        </p:txBody>
      </p:sp>
    </p:spTree>
    <p:extLst>
      <p:ext uri="{BB962C8B-B14F-4D97-AF65-F5344CB8AC3E}">
        <p14:creationId xmlns:p14="http://schemas.microsoft.com/office/powerpoint/2010/main" val="31388495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48</a:t>
            </a:fld>
            <a:endParaRPr lang="en-US" dirty="0"/>
          </a:p>
        </p:txBody>
      </p:sp>
    </p:spTree>
    <p:extLst>
      <p:ext uri="{BB962C8B-B14F-4D97-AF65-F5344CB8AC3E}">
        <p14:creationId xmlns:p14="http://schemas.microsoft.com/office/powerpoint/2010/main" val="21222878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49</a:t>
            </a:fld>
            <a:endParaRPr lang="en-US" dirty="0"/>
          </a:p>
        </p:txBody>
      </p:sp>
    </p:spTree>
    <p:extLst>
      <p:ext uri="{BB962C8B-B14F-4D97-AF65-F5344CB8AC3E}">
        <p14:creationId xmlns:p14="http://schemas.microsoft.com/office/powerpoint/2010/main" val="13963372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50</a:t>
            </a:fld>
            <a:endParaRPr lang="en-US" dirty="0"/>
          </a:p>
        </p:txBody>
      </p:sp>
    </p:spTree>
    <p:extLst>
      <p:ext uri="{BB962C8B-B14F-4D97-AF65-F5344CB8AC3E}">
        <p14:creationId xmlns:p14="http://schemas.microsoft.com/office/powerpoint/2010/main" val="15623079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51</a:t>
            </a:fld>
            <a:endParaRPr lang="en-US" dirty="0"/>
          </a:p>
        </p:txBody>
      </p:sp>
    </p:spTree>
    <p:extLst>
      <p:ext uri="{BB962C8B-B14F-4D97-AF65-F5344CB8AC3E}">
        <p14:creationId xmlns:p14="http://schemas.microsoft.com/office/powerpoint/2010/main" val="41434863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52</a:t>
            </a:fld>
            <a:endParaRPr lang="en-US" dirty="0"/>
          </a:p>
        </p:txBody>
      </p:sp>
    </p:spTree>
    <p:extLst>
      <p:ext uri="{BB962C8B-B14F-4D97-AF65-F5344CB8AC3E}">
        <p14:creationId xmlns:p14="http://schemas.microsoft.com/office/powerpoint/2010/main" val="21062689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53</a:t>
            </a:fld>
            <a:endParaRPr lang="en-US" dirty="0"/>
          </a:p>
        </p:txBody>
      </p:sp>
    </p:spTree>
    <p:extLst>
      <p:ext uri="{BB962C8B-B14F-4D97-AF65-F5344CB8AC3E}">
        <p14:creationId xmlns:p14="http://schemas.microsoft.com/office/powerpoint/2010/main" val="33426482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54</a:t>
            </a:fld>
            <a:endParaRPr lang="en-US" dirty="0"/>
          </a:p>
        </p:txBody>
      </p:sp>
    </p:spTree>
    <p:extLst>
      <p:ext uri="{BB962C8B-B14F-4D97-AF65-F5344CB8AC3E}">
        <p14:creationId xmlns:p14="http://schemas.microsoft.com/office/powerpoint/2010/main" val="18401118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55</a:t>
            </a:fld>
            <a:endParaRPr lang="en-US" dirty="0"/>
          </a:p>
        </p:txBody>
      </p:sp>
    </p:spTree>
    <p:extLst>
      <p:ext uri="{BB962C8B-B14F-4D97-AF65-F5344CB8AC3E}">
        <p14:creationId xmlns:p14="http://schemas.microsoft.com/office/powerpoint/2010/main" val="38961706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56</a:t>
            </a:fld>
            <a:endParaRPr lang="en-US" dirty="0"/>
          </a:p>
        </p:txBody>
      </p:sp>
    </p:spTree>
    <p:extLst>
      <p:ext uri="{BB962C8B-B14F-4D97-AF65-F5344CB8AC3E}">
        <p14:creationId xmlns:p14="http://schemas.microsoft.com/office/powerpoint/2010/main" val="13940619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57</a:t>
            </a:fld>
            <a:endParaRPr lang="en-US" dirty="0"/>
          </a:p>
        </p:txBody>
      </p:sp>
    </p:spTree>
    <p:extLst>
      <p:ext uri="{BB962C8B-B14F-4D97-AF65-F5344CB8AC3E}">
        <p14:creationId xmlns:p14="http://schemas.microsoft.com/office/powerpoint/2010/main" val="403299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58</a:t>
            </a:fld>
            <a:endParaRPr lang="en-US" dirty="0"/>
          </a:p>
        </p:txBody>
      </p:sp>
    </p:spTree>
    <p:extLst>
      <p:ext uri="{BB962C8B-B14F-4D97-AF65-F5344CB8AC3E}">
        <p14:creationId xmlns:p14="http://schemas.microsoft.com/office/powerpoint/2010/main" val="8837124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59</a:t>
            </a:fld>
            <a:endParaRPr lang="en-US" dirty="0"/>
          </a:p>
        </p:txBody>
      </p:sp>
    </p:spTree>
    <p:extLst>
      <p:ext uri="{BB962C8B-B14F-4D97-AF65-F5344CB8AC3E}">
        <p14:creationId xmlns:p14="http://schemas.microsoft.com/office/powerpoint/2010/main" val="3998676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60</a:t>
            </a:fld>
            <a:endParaRPr lang="en-US" dirty="0"/>
          </a:p>
        </p:txBody>
      </p:sp>
    </p:spTree>
    <p:extLst>
      <p:ext uri="{BB962C8B-B14F-4D97-AF65-F5344CB8AC3E}">
        <p14:creationId xmlns:p14="http://schemas.microsoft.com/office/powerpoint/2010/main" val="24572319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61</a:t>
            </a:fld>
            <a:endParaRPr lang="en-US" dirty="0"/>
          </a:p>
        </p:txBody>
      </p:sp>
    </p:spTree>
    <p:extLst>
      <p:ext uri="{BB962C8B-B14F-4D97-AF65-F5344CB8AC3E}">
        <p14:creationId xmlns:p14="http://schemas.microsoft.com/office/powerpoint/2010/main" val="5970372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62</a:t>
            </a:fld>
            <a:endParaRPr lang="en-US" dirty="0"/>
          </a:p>
        </p:txBody>
      </p:sp>
    </p:spTree>
    <p:extLst>
      <p:ext uri="{BB962C8B-B14F-4D97-AF65-F5344CB8AC3E}">
        <p14:creationId xmlns:p14="http://schemas.microsoft.com/office/powerpoint/2010/main" val="24779913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36728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0154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65</a:t>
            </a:fld>
            <a:endParaRPr lang="en-US" dirty="0"/>
          </a:p>
        </p:txBody>
      </p:sp>
    </p:spTree>
    <p:extLst>
      <p:ext uri="{BB962C8B-B14F-4D97-AF65-F5344CB8AC3E}">
        <p14:creationId xmlns:p14="http://schemas.microsoft.com/office/powerpoint/2010/main" val="8205143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66</a:t>
            </a:fld>
            <a:endParaRPr lang="en-US" dirty="0"/>
          </a:p>
        </p:txBody>
      </p:sp>
    </p:spTree>
    <p:extLst>
      <p:ext uri="{BB962C8B-B14F-4D97-AF65-F5344CB8AC3E}">
        <p14:creationId xmlns:p14="http://schemas.microsoft.com/office/powerpoint/2010/main" val="32735354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75349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68</a:t>
            </a:fld>
            <a:endParaRPr lang="en-US" dirty="0"/>
          </a:p>
        </p:txBody>
      </p:sp>
    </p:spTree>
    <p:extLst>
      <p:ext uri="{BB962C8B-B14F-4D97-AF65-F5344CB8AC3E}">
        <p14:creationId xmlns:p14="http://schemas.microsoft.com/office/powerpoint/2010/main" val="12805481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69</a:t>
            </a:fld>
            <a:endParaRPr lang="en-US" dirty="0"/>
          </a:p>
        </p:txBody>
      </p:sp>
    </p:spTree>
    <p:extLst>
      <p:ext uri="{BB962C8B-B14F-4D97-AF65-F5344CB8AC3E}">
        <p14:creationId xmlns:p14="http://schemas.microsoft.com/office/powerpoint/2010/main" val="38124103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28197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71</a:t>
            </a:fld>
            <a:endParaRPr lang="en-US" dirty="0"/>
          </a:p>
        </p:txBody>
      </p:sp>
    </p:spTree>
    <p:extLst>
      <p:ext uri="{BB962C8B-B14F-4D97-AF65-F5344CB8AC3E}">
        <p14:creationId xmlns:p14="http://schemas.microsoft.com/office/powerpoint/2010/main" val="10144279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91772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27195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74</a:t>
            </a:fld>
            <a:endParaRPr lang="en-US" dirty="0"/>
          </a:p>
        </p:txBody>
      </p:sp>
    </p:spTree>
    <p:extLst>
      <p:ext uri="{BB962C8B-B14F-4D97-AF65-F5344CB8AC3E}">
        <p14:creationId xmlns:p14="http://schemas.microsoft.com/office/powerpoint/2010/main" val="34031652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75</a:t>
            </a:fld>
            <a:endParaRPr lang="en-US" dirty="0"/>
          </a:p>
        </p:txBody>
      </p:sp>
    </p:spTree>
    <p:extLst>
      <p:ext uri="{BB962C8B-B14F-4D97-AF65-F5344CB8AC3E}">
        <p14:creationId xmlns:p14="http://schemas.microsoft.com/office/powerpoint/2010/main" val="2431948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76</a:t>
            </a:fld>
            <a:endParaRPr lang="en-US" dirty="0"/>
          </a:p>
        </p:txBody>
      </p:sp>
    </p:spTree>
    <p:extLst>
      <p:ext uri="{BB962C8B-B14F-4D97-AF65-F5344CB8AC3E}">
        <p14:creationId xmlns:p14="http://schemas.microsoft.com/office/powerpoint/2010/main" val="2707523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77</a:t>
            </a:fld>
            <a:endParaRPr lang="en-US" dirty="0"/>
          </a:p>
        </p:txBody>
      </p:sp>
    </p:spTree>
    <p:extLst>
      <p:ext uri="{BB962C8B-B14F-4D97-AF65-F5344CB8AC3E}">
        <p14:creationId xmlns:p14="http://schemas.microsoft.com/office/powerpoint/2010/main" val="15962484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78</a:t>
            </a:fld>
            <a:endParaRPr lang="en-US" dirty="0"/>
          </a:p>
        </p:txBody>
      </p:sp>
    </p:spTree>
    <p:extLst>
      <p:ext uri="{BB962C8B-B14F-4D97-AF65-F5344CB8AC3E}">
        <p14:creationId xmlns:p14="http://schemas.microsoft.com/office/powerpoint/2010/main" val="35309694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79</a:t>
            </a:fld>
            <a:endParaRPr lang="en-US" dirty="0"/>
          </a:p>
        </p:txBody>
      </p:sp>
    </p:spTree>
    <p:extLst>
      <p:ext uri="{BB962C8B-B14F-4D97-AF65-F5344CB8AC3E}">
        <p14:creationId xmlns:p14="http://schemas.microsoft.com/office/powerpoint/2010/main" val="14230772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80</a:t>
            </a:fld>
            <a:endParaRPr lang="en-US" dirty="0"/>
          </a:p>
        </p:txBody>
      </p:sp>
    </p:spTree>
    <p:extLst>
      <p:ext uri="{BB962C8B-B14F-4D97-AF65-F5344CB8AC3E}">
        <p14:creationId xmlns:p14="http://schemas.microsoft.com/office/powerpoint/2010/main" val="36006755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81</a:t>
            </a:fld>
            <a:endParaRPr lang="en-US" dirty="0"/>
          </a:p>
        </p:txBody>
      </p:sp>
    </p:spTree>
    <p:extLst>
      <p:ext uri="{BB962C8B-B14F-4D97-AF65-F5344CB8AC3E}">
        <p14:creationId xmlns:p14="http://schemas.microsoft.com/office/powerpoint/2010/main" val="36841942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52375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99548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27217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07178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51813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87</a:t>
            </a:fld>
            <a:endParaRPr lang="en-US" dirty="0"/>
          </a:p>
        </p:txBody>
      </p:sp>
    </p:spTree>
    <p:extLst>
      <p:ext uri="{BB962C8B-B14F-4D97-AF65-F5344CB8AC3E}">
        <p14:creationId xmlns:p14="http://schemas.microsoft.com/office/powerpoint/2010/main" val="27294849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88</a:t>
            </a:fld>
            <a:endParaRPr lang="en-US" dirty="0"/>
          </a:p>
        </p:txBody>
      </p:sp>
    </p:spTree>
    <p:extLst>
      <p:ext uri="{BB962C8B-B14F-4D97-AF65-F5344CB8AC3E}">
        <p14:creationId xmlns:p14="http://schemas.microsoft.com/office/powerpoint/2010/main" val="7326372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89</a:t>
            </a:fld>
            <a:endParaRPr lang="en-US" dirty="0"/>
          </a:p>
        </p:txBody>
      </p:sp>
    </p:spTree>
    <p:extLst>
      <p:ext uri="{BB962C8B-B14F-4D97-AF65-F5344CB8AC3E}">
        <p14:creationId xmlns:p14="http://schemas.microsoft.com/office/powerpoint/2010/main" val="34931056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82150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91</a:t>
            </a:fld>
            <a:endParaRPr lang="en-US" dirty="0"/>
          </a:p>
        </p:txBody>
      </p:sp>
    </p:spTree>
    <p:extLst>
      <p:ext uri="{BB962C8B-B14F-4D97-AF65-F5344CB8AC3E}">
        <p14:creationId xmlns:p14="http://schemas.microsoft.com/office/powerpoint/2010/main" val="36761987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39523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810129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698724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95</a:t>
            </a:fld>
            <a:endParaRPr lang="en-US" dirty="0"/>
          </a:p>
        </p:txBody>
      </p:sp>
    </p:spTree>
    <p:extLst>
      <p:ext uri="{BB962C8B-B14F-4D97-AF65-F5344CB8AC3E}">
        <p14:creationId xmlns:p14="http://schemas.microsoft.com/office/powerpoint/2010/main" val="12803303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919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97</a:t>
            </a:fld>
            <a:endParaRPr lang="en-US" dirty="0"/>
          </a:p>
        </p:txBody>
      </p:sp>
    </p:spTree>
    <p:extLst>
      <p:ext uri="{BB962C8B-B14F-4D97-AF65-F5344CB8AC3E}">
        <p14:creationId xmlns:p14="http://schemas.microsoft.com/office/powerpoint/2010/main" val="29659048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98</a:t>
            </a:fld>
            <a:endParaRPr lang="en-US" dirty="0"/>
          </a:p>
        </p:txBody>
      </p:sp>
    </p:spTree>
    <p:extLst>
      <p:ext uri="{BB962C8B-B14F-4D97-AF65-F5344CB8AC3E}">
        <p14:creationId xmlns:p14="http://schemas.microsoft.com/office/powerpoint/2010/main" val="38472675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99</a:t>
            </a:fld>
            <a:endParaRPr lang="en-US" dirty="0"/>
          </a:p>
        </p:txBody>
      </p:sp>
    </p:spTree>
    <p:extLst>
      <p:ext uri="{BB962C8B-B14F-4D97-AF65-F5344CB8AC3E}">
        <p14:creationId xmlns:p14="http://schemas.microsoft.com/office/powerpoint/2010/main" val="10043639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100</a:t>
            </a:fld>
            <a:endParaRPr lang="en-US" dirty="0"/>
          </a:p>
        </p:txBody>
      </p:sp>
    </p:spTree>
    <p:extLst>
      <p:ext uri="{BB962C8B-B14F-4D97-AF65-F5344CB8AC3E}">
        <p14:creationId xmlns:p14="http://schemas.microsoft.com/office/powerpoint/2010/main" val="421225078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101</a:t>
            </a:fld>
            <a:endParaRPr lang="en-US" dirty="0"/>
          </a:p>
        </p:txBody>
      </p:sp>
    </p:spTree>
    <p:extLst>
      <p:ext uri="{BB962C8B-B14F-4D97-AF65-F5344CB8AC3E}">
        <p14:creationId xmlns:p14="http://schemas.microsoft.com/office/powerpoint/2010/main" val="409519969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102</a:t>
            </a:fld>
            <a:endParaRPr lang="en-US" dirty="0"/>
          </a:p>
        </p:txBody>
      </p:sp>
    </p:spTree>
    <p:extLst>
      <p:ext uri="{BB962C8B-B14F-4D97-AF65-F5344CB8AC3E}">
        <p14:creationId xmlns:p14="http://schemas.microsoft.com/office/powerpoint/2010/main" val="240754547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59565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r>
              <a:rPr lang="it-IT" noProof="0" dirty="0"/>
              <a:t>Ma andiamo per ordine. Nei cinque webcast dedicati all’argomento esamineremo le complesse norme e gli ancora incerti orientamenti giurisprudenziali che delimitano la natura e l’operatività della Società In House. Procederemo pertanto ad inquadrare che cosa si intende per controllo analogo e come tale controllo si dispiega in caso di società partecipate da più enti.  Passeremo quindi ad illustrare la regolamentazione del settore dei servizi pubblici locali che residua dopo l’esito referendario e come questa si rapporta con la disciplina dei servizi strumentali previsti dall’ar</a:t>
            </a:r>
            <a:r>
              <a:rPr lang="it-IT" dirty="0"/>
              <a:t>t. 13 del decreto Bersani. Verificheremo quali sono e se vi sono confini al sindacato giurisdizionale della Corte dei Conti nei confronti degli organi che compongono la Società in House e di quelli che effettuano il controllo analogo sotto il profilo della responsabilità erariale e contabile. Illustreremo poi i particolari aspetti che interessano la responsabilità amministrativa  della  Società In House ai sensi del D.lgs 231 del 2001. In un webcast dedicato passeremo in rassegna le norme e le problematicità relative al reclutamento del personale, agli avanzamenti di carriera, alle sue politiche di gestione in senso più vasto ed ai limiti introdotti all’attività di formazione. Viste  le  rilevanti  cognizioni che devono necessariamente possedere gli amministratori ed il </a:t>
            </a:r>
            <a:r>
              <a:rPr lang="it-IT" i="1" dirty="0"/>
              <a:t>management</a:t>
            </a:r>
            <a:r>
              <a:rPr lang="it-IT" dirty="0"/>
              <a:t> dell’azienda pubblica </a:t>
            </a:r>
            <a:r>
              <a:rPr lang="it-IT" i="1" dirty="0"/>
              <a:t>In House</a:t>
            </a:r>
            <a:r>
              <a:rPr lang="it-IT" dirty="0"/>
              <a:t>, e che non sempre è tuttavia possibile riscontrare all’interno delle Società, ci porremo inoltre il problema  di come affidare eventuali incarichi di studio ricerca e consulenza; incarichi di consulenza a cui molto spesso ricorrono le società private nei casi in cui non dispongano di adeguate professionalità al loro interno ed ai quali per una Società In House, come vedremo meglio, non è così semplice ricorrere.</a:t>
            </a:r>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10347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r>
              <a:rPr lang="it-IT" noProof="0" dirty="0"/>
              <a:t>Ma andiamo per ordine. Nei cinque webcast dedicati all’argomento esamineremo le complesse norme e gli ancora incerti orientamenti giurisprudenziali che delimitano la natura e l’operatività della Società In House. Procederemo pertanto ad inquadrare che cosa si intende per controllo analogo e come tale controllo si dispiega in caso di società partecipate da più enti.  Passeremo quindi ad illustrare la regolamentazione del settore dei servizi pubblici locali che residua dopo l’esito referendario e come questa si rapporta con la disciplina dei servizi strumentali previsti dall’ar</a:t>
            </a:r>
            <a:r>
              <a:rPr lang="it-IT" dirty="0"/>
              <a:t>t. 13 del decreto Bersani. Verificheremo quali sono e se vi sono confini al sindacato giurisdizionale della Corte dei Conti nei confronti degli organi che compongono la Società in House e di quelli che effettuano il controllo analogo sotto il profilo della responsabilità erariale e contabile. Illustreremo poi i particolari aspetti che interessano la responsabilità amministrativa  della  Società In House ai sensi del D.lgs 231 del 2001. In un webcast dedicato passeremo in rassegna le norme e le problematicità relative al reclutamento del personale, agli avanzamenti di carriera, alle sue politiche di gestione in senso più vasto ed ai limiti introdotti all’attività di formazione. Viste  le  rilevanti  cognizioni che devono necessariamente possedere gli amministratori ed il </a:t>
            </a:r>
            <a:r>
              <a:rPr lang="it-IT" i="1" dirty="0"/>
              <a:t>management</a:t>
            </a:r>
            <a:r>
              <a:rPr lang="it-IT" dirty="0"/>
              <a:t> dell’azienda pubblica </a:t>
            </a:r>
            <a:r>
              <a:rPr lang="it-IT" i="1" dirty="0"/>
              <a:t>In House</a:t>
            </a:r>
            <a:r>
              <a:rPr lang="it-IT" dirty="0"/>
              <a:t>, e che non sempre è tuttavia possibile riscontrare all’interno delle Società, ci porremo inoltre il problema  di come affidare eventuali incarichi di studio ricerca e consulenza; incarichi di consulenza a cui molto spesso ricorrono le società private nei casi in cui non dispongano di adeguate professionalità al loro interno ed ai quali per una Società In House, come vedremo meglio, non è così semplice ricorrere.</a:t>
            </a:r>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32117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68939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862897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28109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61630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569072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74216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626323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94662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39435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480964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98460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22930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236507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092074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94942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82930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67244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541465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329652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117786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229789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27867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128</a:t>
            </a:fld>
            <a:endParaRPr lang="en-US" dirty="0"/>
          </a:p>
        </p:txBody>
      </p:sp>
    </p:spTree>
    <p:extLst>
      <p:ext uri="{BB962C8B-B14F-4D97-AF65-F5344CB8AC3E}">
        <p14:creationId xmlns:p14="http://schemas.microsoft.com/office/powerpoint/2010/main" val="10346876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129</a:t>
            </a:fld>
            <a:endParaRPr lang="en-US" dirty="0"/>
          </a:p>
        </p:txBody>
      </p:sp>
    </p:spTree>
    <p:extLst>
      <p:ext uri="{BB962C8B-B14F-4D97-AF65-F5344CB8AC3E}">
        <p14:creationId xmlns:p14="http://schemas.microsoft.com/office/powerpoint/2010/main" val="171907051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045742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131</a:t>
            </a:fld>
            <a:endParaRPr lang="en-US" dirty="0"/>
          </a:p>
        </p:txBody>
      </p:sp>
    </p:spTree>
    <p:extLst>
      <p:ext uri="{BB962C8B-B14F-4D97-AF65-F5344CB8AC3E}">
        <p14:creationId xmlns:p14="http://schemas.microsoft.com/office/powerpoint/2010/main" val="408448170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132</a:t>
            </a:fld>
            <a:endParaRPr lang="en-US" dirty="0"/>
          </a:p>
        </p:txBody>
      </p:sp>
    </p:spTree>
    <p:extLst>
      <p:ext uri="{BB962C8B-B14F-4D97-AF65-F5344CB8AC3E}">
        <p14:creationId xmlns:p14="http://schemas.microsoft.com/office/powerpoint/2010/main" val="70306160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133</a:t>
            </a:fld>
            <a:endParaRPr lang="en-US" dirty="0"/>
          </a:p>
        </p:txBody>
      </p:sp>
    </p:spTree>
    <p:extLst>
      <p:ext uri="{BB962C8B-B14F-4D97-AF65-F5344CB8AC3E}">
        <p14:creationId xmlns:p14="http://schemas.microsoft.com/office/powerpoint/2010/main" val="74723465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05605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135</a:t>
            </a:fld>
            <a:endParaRPr lang="en-US" dirty="0"/>
          </a:p>
        </p:txBody>
      </p:sp>
    </p:spTree>
    <p:extLst>
      <p:ext uri="{BB962C8B-B14F-4D97-AF65-F5344CB8AC3E}">
        <p14:creationId xmlns:p14="http://schemas.microsoft.com/office/powerpoint/2010/main" val="209127049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136</a:t>
            </a:fld>
            <a:endParaRPr lang="en-US" dirty="0"/>
          </a:p>
        </p:txBody>
      </p:sp>
    </p:spTree>
    <p:extLst>
      <p:ext uri="{BB962C8B-B14F-4D97-AF65-F5344CB8AC3E}">
        <p14:creationId xmlns:p14="http://schemas.microsoft.com/office/powerpoint/2010/main" val="56784328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137</a:t>
            </a:fld>
            <a:endParaRPr lang="en-US" dirty="0"/>
          </a:p>
        </p:txBody>
      </p:sp>
    </p:spTree>
    <p:extLst>
      <p:ext uri="{BB962C8B-B14F-4D97-AF65-F5344CB8AC3E}">
        <p14:creationId xmlns:p14="http://schemas.microsoft.com/office/powerpoint/2010/main" val="32642080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138</a:t>
            </a:fld>
            <a:endParaRPr lang="en-US" dirty="0"/>
          </a:p>
        </p:txBody>
      </p:sp>
    </p:spTree>
    <p:extLst>
      <p:ext uri="{BB962C8B-B14F-4D97-AF65-F5344CB8AC3E}">
        <p14:creationId xmlns:p14="http://schemas.microsoft.com/office/powerpoint/2010/main" val="72210347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139</a:t>
            </a:fld>
            <a:endParaRPr lang="en-US" dirty="0"/>
          </a:p>
        </p:txBody>
      </p:sp>
    </p:spTree>
    <p:extLst>
      <p:ext uri="{BB962C8B-B14F-4D97-AF65-F5344CB8AC3E}">
        <p14:creationId xmlns:p14="http://schemas.microsoft.com/office/powerpoint/2010/main" val="410589886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140</a:t>
            </a:fld>
            <a:endParaRPr lang="en-US" dirty="0"/>
          </a:p>
        </p:txBody>
      </p:sp>
    </p:spTree>
    <p:extLst>
      <p:ext uri="{BB962C8B-B14F-4D97-AF65-F5344CB8AC3E}">
        <p14:creationId xmlns:p14="http://schemas.microsoft.com/office/powerpoint/2010/main" val="74011282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761503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142</a:t>
            </a:fld>
            <a:endParaRPr lang="en-US" dirty="0"/>
          </a:p>
        </p:txBody>
      </p:sp>
    </p:spTree>
    <p:extLst>
      <p:ext uri="{BB962C8B-B14F-4D97-AF65-F5344CB8AC3E}">
        <p14:creationId xmlns:p14="http://schemas.microsoft.com/office/powerpoint/2010/main" val="173440327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143</a:t>
            </a:fld>
            <a:endParaRPr lang="en-US" dirty="0"/>
          </a:p>
        </p:txBody>
      </p:sp>
    </p:spTree>
    <p:extLst>
      <p:ext uri="{BB962C8B-B14F-4D97-AF65-F5344CB8AC3E}">
        <p14:creationId xmlns:p14="http://schemas.microsoft.com/office/powerpoint/2010/main" val="264124552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144</a:t>
            </a:fld>
            <a:endParaRPr lang="en-US" dirty="0"/>
          </a:p>
        </p:txBody>
      </p:sp>
    </p:spTree>
    <p:extLst>
      <p:ext uri="{BB962C8B-B14F-4D97-AF65-F5344CB8AC3E}">
        <p14:creationId xmlns:p14="http://schemas.microsoft.com/office/powerpoint/2010/main" val="328821102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0155242"/>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08355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03504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148</a:t>
            </a:fld>
            <a:endParaRPr lang="en-US" dirty="0"/>
          </a:p>
        </p:txBody>
      </p:sp>
    </p:spTree>
    <p:extLst>
      <p:ext uri="{BB962C8B-B14F-4D97-AF65-F5344CB8AC3E}">
        <p14:creationId xmlns:p14="http://schemas.microsoft.com/office/powerpoint/2010/main" val="99382782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149</a:t>
            </a:fld>
            <a:endParaRPr lang="en-US" dirty="0"/>
          </a:p>
        </p:txBody>
      </p:sp>
    </p:spTree>
    <p:extLst>
      <p:ext uri="{BB962C8B-B14F-4D97-AF65-F5344CB8AC3E}">
        <p14:creationId xmlns:p14="http://schemas.microsoft.com/office/powerpoint/2010/main" val="275236920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191595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385152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152</a:t>
            </a:fld>
            <a:endParaRPr lang="en-US" dirty="0"/>
          </a:p>
        </p:txBody>
      </p:sp>
    </p:spTree>
    <p:extLst>
      <p:ext uri="{BB962C8B-B14F-4D97-AF65-F5344CB8AC3E}">
        <p14:creationId xmlns:p14="http://schemas.microsoft.com/office/powerpoint/2010/main" val="86793008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153</a:t>
            </a:fld>
            <a:endParaRPr lang="en-US" dirty="0"/>
          </a:p>
        </p:txBody>
      </p:sp>
    </p:spTree>
    <p:extLst>
      <p:ext uri="{BB962C8B-B14F-4D97-AF65-F5344CB8AC3E}">
        <p14:creationId xmlns:p14="http://schemas.microsoft.com/office/powerpoint/2010/main" val="110167033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154</a:t>
            </a:fld>
            <a:endParaRPr lang="en-US" dirty="0"/>
          </a:p>
        </p:txBody>
      </p:sp>
    </p:spTree>
    <p:extLst>
      <p:ext uri="{BB962C8B-B14F-4D97-AF65-F5344CB8AC3E}">
        <p14:creationId xmlns:p14="http://schemas.microsoft.com/office/powerpoint/2010/main" val="26516544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311593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875988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157</a:t>
            </a:fld>
            <a:endParaRPr lang="en-US" dirty="0"/>
          </a:p>
        </p:txBody>
      </p:sp>
    </p:spTree>
    <p:extLst>
      <p:ext uri="{BB962C8B-B14F-4D97-AF65-F5344CB8AC3E}">
        <p14:creationId xmlns:p14="http://schemas.microsoft.com/office/powerpoint/2010/main" val="1905441932"/>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2779523"/>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782410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622315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161</a:t>
            </a:fld>
            <a:endParaRPr lang="en-US" dirty="0"/>
          </a:p>
        </p:txBody>
      </p:sp>
    </p:spTree>
    <p:extLst>
      <p:ext uri="{BB962C8B-B14F-4D97-AF65-F5344CB8AC3E}">
        <p14:creationId xmlns:p14="http://schemas.microsoft.com/office/powerpoint/2010/main" val="27284115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467777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163</a:t>
            </a:fld>
            <a:endParaRPr lang="en-US" dirty="0"/>
          </a:p>
        </p:txBody>
      </p:sp>
    </p:spTree>
    <p:extLst>
      <p:ext uri="{BB962C8B-B14F-4D97-AF65-F5344CB8AC3E}">
        <p14:creationId xmlns:p14="http://schemas.microsoft.com/office/powerpoint/2010/main" val="66239563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164</a:t>
            </a:fld>
            <a:endParaRPr lang="en-US" dirty="0"/>
          </a:p>
        </p:txBody>
      </p:sp>
    </p:spTree>
    <p:extLst>
      <p:ext uri="{BB962C8B-B14F-4D97-AF65-F5344CB8AC3E}">
        <p14:creationId xmlns:p14="http://schemas.microsoft.com/office/powerpoint/2010/main" val="204147385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165</a:t>
            </a:fld>
            <a:endParaRPr lang="en-US" dirty="0"/>
          </a:p>
        </p:txBody>
      </p:sp>
    </p:spTree>
    <p:extLst>
      <p:ext uri="{BB962C8B-B14F-4D97-AF65-F5344CB8AC3E}">
        <p14:creationId xmlns:p14="http://schemas.microsoft.com/office/powerpoint/2010/main" val="218405541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166</a:t>
            </a:fld>
            <a:endParaRPr lang="en-US" dirty="0"/>
          </a:p>
        </p:txBody>
      </p:sp>
    </p:spTree>
    <p:extLst>
      <p:ext uri="{BB962C8B-B14F-4D97-AF65-F5344CB8AC3E}">
        <p14:creationId xmlns:p14="http://schemas.microsoft.com/office/powerpoint/2010/main" val="303204888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167</a:t>
            </a:fld>
            <a:endParaRPr lang="en-US" dirty="0"/>
          </a:p>
        </p:txBody>
      </p:sp>
    </p:spTree>
    <p:extLst>
      <p:ext uri="{BB962C8B-B14F-4D97-AF65-F5344CB8AC3E}">
        <p14:creationId xmlns:p14="http://schemas.microsoft.com/office/powerpoint/2010/main" val="130078041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6769E-C829-4283-B80E-CB90D995C291}"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3927987"/>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169</a:t>
            </a:fld>
            <a:endParaRPr lang="en-US" dirty="0"/>
          </a:p>
        </p:txBody>
      </p:sp>
    </p:spTree>
    <p:extLst>
      <p:ext uri="{BB962C8B-B14F-4D97-AF65-F5344CB8AC3E}">
        <p14:creationId xmlns:p14="http://schemas.microsoft.com/office/powerpoint/2010/main" val="386805122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768350"/>
            <a:ext cx="5116513" cy="3836988"/>
          </a:xfrm>
          <a:prstGeom prst="rect">
            <a:avLst/>
          </a:prstGeom>
        </p:spPr>
      </p:sp>
      <p:sp>
        <p:nvSpPr>
          <p:cNvPr id="3" name="Notes Placeholder 2"/>
          <p:cNvSpPr>
            <a:spLocks noGrp="1"/>
          </p:cNvSpPr>
          <p:nvPr>
            <p:ph type="body" idx="1"/>
          </p:nvPr>
        </p:nvSpPr>
        <p:spPr/>
        <p:txBody>
          <a:bodyPr>
            <a:normAutofit/>
          </a:bodyPr>
          <a:lstStyle/>
          <a:p>
            <a:pPr algn="just"/>
            <a:endParaRPr lang="it-IT" i="1" noProof="0" dirty="0"/>
          </a:p>
        </p:txBody>
      </p:sp>
      <p:sp>
        <p:nvSpPr>
          <p:cNvPr id="4" name="Slide Number Placeholder 3"/>
          <p:cNvSpPr>
            <a:spLocks noGrp="1"/>
          </p:cNvSpPr>
          <p:nvPr>
            <p:ph type="sldNum" sz="quarter" idx="10"/>
          </p:nvPr>
        </p:nvSpPr>
        <p:spPr/>
        <p:txBody>
          <a:bodyPr/>
          <a:lstStyle/>
          <a:p>
            <a:fld id="{1D76769E-C829-4283-B80E-CB90D995C291}" type="slidenum">
              <a:rPr lang="en-US" smtClean="0"/>
              <a:pPr/>
              <a:t>170</a:t>
            </a:fld>
            <a:endParaRPr lang="en-US" dirty="0"/>
          </a:p>
        </p:txBody>
      </p:sp>
    </p:spTree>
    <p:extLst>
      <p:ext uri="{BB962C8B-B14F-4D97-AF65-F5344CB8AC3E}">
        <p14:creationId xmlns:p14="http://schemas.microsoft.com/office/powerpoint/2010/main" val="3604408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9" name="Title 8"/>
          <p:cNvSpPr>
            <a:spLocks noGrp="1"/>
          </p:cNvSpPr>
          <p:nvPr>
            <p:ph type="ctrTitle"/>
          </p:nvPr>
        </p:nvSpPr>
        <p:spPr>
          <a:xfrm>
            <a:off x="685800" y="1752617"/>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lang="it-IT"/>
              <a:t>Fare clic per modificare lo stile del titolo</a:t>
            </a:r>
            <a:endParaRPr lang="en-US" dirty="0"/>
          </a:p>
        </p:txBody>
      </p:sp>
      <p:sp>
        <p:nvSpPr>
          <p:cNvPr id="17" name="Subtitle 16"/>
          <p:cNvSpPr>
            <a:spLocks noGrp="1"/>
          </p:cNvSpPr>
          <p:nvPr>
            <p:ph type="subTitle" idx="1"/>
          </p:nvPr>
        </p:nvSpPr>
        <p:spPr>
          <a:xfrm>
            <a:off x="685800" y="3582807"/>
            <a:ext cx="7772400" cy="1199704"/>
          </a:xfrm>
        </p:spPr>
        <p:txBody>
          <a:bodyPr/>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a:t>Fare clic per modificare lo stile del sottotitolo dello schema</a:t>
            </a:r>
            <a:endParaRPr lang="en-US"/>
          </a:p>
        </p:txBody>
      </p:sp>
      <p:grpSp>
        <p:nvGrpSpPr>
          <p:cNvPr id="2" name="Group 14"/>
          <p:cNvGrpSpPr/>
          <p:nvPr/>
        </p:nvGrpSpPr>
        <p:grpSpPr>
          <a:xfrm>
            <a:off x="-3764" y="4953000"/>
            <a:ext cx="9147765" cy="1912088"/>
            <a:chOff x="-3765" y="4832896"/>
            <a:chExt cx="9147765" cy="2032192"/>
          </a:xfrm>
        </p:grpSpPr>
        <p:sp>
          <p:nvSpPr>
            <p:cNvPr id="7" name="Shap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8" name="Shap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11" name="Shap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9531801-EE2D-472C-8B27-98718DF36EE8}" type="datetime2">
              <a:rPr lang="en-US" smtClean="0"/>
              <a:t>Wednesday, July 5, 2023</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5292C34-3E5E-4BA5-AF54-F1601B144FB0}" type="slidenum">
              <a:rPr lang="en-US" smtClean="0"/>
              <a:pPr/>
              <a:t>‹N›</a:t>
            </a:fld>
            <a:endParaRPr lang="en-US" dirty="0">
              <a:solidFill>
                <a:srgbClr val="FFFFFF"/>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8FD86DE-EE59-437A-A87F-6EAF1F11AB84}" type="datetime2">
              <a:rPr lang="en-US" smtClean="0"/>
              <a:t>Wednesday, July 5, 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410EEA-824F-4D46-AFE7-60426C8C06B0}" type="slidenum">
              <a:rPr lang="en-US" smtClean="0"/>
              <a:pPr/>
              <a:t>‹N›</a:t>
            </a:fld>
            <a:endParaRPr lang="en-US" dirty="0"/>
          </a:p>
        </p:txBody>
      </p:sp>
      <p:sp>
        <p:nvSpPr>
          <p:cNvPr id="7" name="Title 6"/>
          <p:cNvSpPr>
            <a:spLocks noGrp="1"/>
          </p:cNvSpPr>
          <p:nvPr>
            <p:ph type="title"/>
          </p:nvPr>
        </p:nvSpPr>
        <p:spPr/>
        <p:txBody>
          <a:bodyPr rtlCol="0"/>
          <a:lstStyle/>
          <a:p>
            <a:r>
              <a:rPr lang="it-IT"/>
              <a:t>Fare clic per modificare lo stile del titolo</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lang="it-IT"/>
              <a:t>Fare clic per modificare lo stile del titolo</a:t>
            </a:r>
            <a:endParaRPr lang="en-US" dirty="0"/>
          </a:p>
        </p:txBody>
      </p:sp>
      <p:sp>
        <p:nvSpPr>
          <p:cNvPr id="3" name="Text Placeholder 2"/>
          <p:cNvSpPr>
            <a:spLocks noGrp="1"/>
          </p:cNvSpPr>
          <p:nvPr>
            <p:ph type="body" idx="1"/>
          </p:nvPr>
        </p:nvSpPr>
        <p:spPr>
          <a:xfrm>
            <a:off x="3922713" y="2888512"/>
            <a:ext cx="4572000" cy="1454888"/>
          </a:xfrm>
        </p:spPr>
        <p:txBody>
          <a:bodyPr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8BBC6427-4745-4FB0-8ED5-211326B30C14}" type="datetime2">
              <a:rPr lang="en-US" smtClean="0"/>
              <a:t>Wednesday, July 5, 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410EEA-824F-4D46-AFE7-60426C8C06B0}" type="slidenum">
              <a:rPr lang="en-US" smtClean="0"/>
              <a:pPr/>
              <a:t>‹N›</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sz="1800"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sz="1800"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36"/>
            <a:ext cx="4038600" cy="4525963"/>
          </a:xfrm>
        </p:spPr>
        <p:txBody>
          <a:bodyPr/>
          <a:lstStyle>
            <a:lvl1pPr>
              <a:defRPr sz="2800"/>
            </a:lvl1pPr>
            <a:lvl2pPr>
              <a:defRPr sz="2400"/>
            </a:lvl2pPr>
            <a:lvl3pPr>
              <a:defRPr sz="2000"/>
            </a:lvl3pPr>
            <a:lvl4pPr>
              <a:defRPr sz="1800"/>
            </a:lvl4pPr>
            <a:lvl5pPr>
              <a:defRPr sz="1800"/>
            </a:lvl5pPr>
            <a:extLs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8200" y="1481336"/>
            <a:ext cx="4038600" cy="4525963"/>
          </a:xfrm>
        </p:spPr>
        <p:txBody>
          <a:bodyPr/>
          <a:lstStyle>
            <a:lvl1pPr>
              <a:defRPr sz="2800"/>
            </a:lvl1pPr>
            <a:lvl2pPr>
              <a:defRPr sz="2400"/>
            </a:lvl2pPr>
            <a:lvl3pPr>
              <a:defRPr sz="2000"/>
            </a:lvl3pPr>
            <a:lvl4pPr>
              <a:defRPr sz="1800"/>
            </a:lvl4pPr>
            <a:lvl5pPr>
              <a:defRPr sz="1800"/>
            </a:lvl5pPr>
            <a:extLs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B1A6203D-93F7-44A6-BDE9-578266132340}" type="datetime2">
              <a:rPr lang="en-US" smtClean="0"/>
              <a:t>Wednesday, July 5, 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410EEA-824F-4D46-AFE7-60426C8C06B0}" type="slidenum">
              <a:rPr lang="en-US" smtClean="0"/>
              <a:pPr/>
              <a:t>‹N›</a:t>
            </a:fld>
            <a:endParaRPr lang="en-US" dirty="0"/>
          </a:p>
        </p:txBody>
      </p:sp>
      <p:sp>
        <p:nvSpPr>
          <p:cNvPr id="8" name="Title 7"/>
          <p:cNvSpPr>
            <a:spLocks noGrp="1"/>
          </p:cNvSpPr>
          <p:nvPr>
            <p:ph type="title"/>
          </p:nvPr>
        </p:nvSpPr>
        <p:spPr/>
        <p:txBody>
          <a:bodyPr rtlCol="0"/>
          <a:lstStyle/>
          <a:p>
            <a:r>
              <a:rPr lang="it-IT"/>
              <a:t>Fare clic per modificare lo stile del titolo</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lang="it-IT"/>
              <a:t>Fare clic per modificare lo stile del titolo</a:t>
            </a:r>
            <a:endParaRPr lang="en-US" dirty="0"/>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it-IT"/>
              <a:t>Fare clic per modificare stili del testo dello schema</a:t>
            </a:r>
          </a:p>
        </p:txBody>
      </p:sp>
      <p:sp>
        <p:nvSpPr>
          <p:cNvPr id="4" name="Text Placeholder 3"/>
          <p:cNvSpPr>
            <a:spLocks noGrp="1"/>
          </p:cNvSpPr>
          <p:nvPr>
            <p:ph type="body" sz="half" idx="3"/>
          </p:nvPr>
        </p:nvSpPr>
        <p:spPr>
          <a:xfrm>
            <a:off x="4645034"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it-IT"/>
              <a:t>Fare clic per modificare stili del testo dello schema</a:t>
            </a:r>
          </a:p>
        </p:txBody>
      </p:sp>
      <p:sp>
        <p:nvSpPr>
          <p:cNvPr id="5" name="Content Placeholder 4"/>
          <p:cNvSpPr>
            <a:spLocks noGrp="1"/>
          </p:cNvSpPr>
          <p:nvPr>
            <p:ph sz="quarter" idx="2"/>
          </p:nvPr>
        </p:nvSpPr>
        <p:spPr>
          <a:xfrm>
            <a:off x="457200" y="1472438"/>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6" name="Content Placeholder 5"/>
          <p:cNvSpPr>
            <a:spLocks noGrp="1"/>
          </p:cNvSpPr>
          <p:nvPr>
            <p:ph sz="quarter" idx="4"/>
          </p:nvPr>
        </p:nvSpPr>
        <p:spPr>
          <a:xfrm>
            <a:off x="4645033" y="1472438"/>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B231C8B-4772-449B-8EF2-A11F0458C011}" type="datetime2">
              <a:rPr lang="en-US" smtClean="0"/>
              <a:t>Wednesday, July 5, 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C410EEA-824F-4D46-AFE7-60426C8C06B0}" type="slidenum">
              <a:rPr lang="en-US" smtClean="0"/>
              <a:pPr/>
              <a:t>‹N›</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5FD1B25-B7C7-4FE3-A0BE-64152F9103A6}" type="datetime2">
              <a:rPr lang="en-US" smtClean="0"/>
              <a:t>Wednesday, July 5, 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C410EEA-824F-4D46-AFE7-60426C8C06B0}" type="slidenum">
              <a:rPr lang="en-US" smtClean="0"/>
              <a:pPr/>
              <a:t>‹N›</a:t>
            </a:fld>
            <a:endParaRPr lang="en-US" dirty="0"/>
          </a:p>
        </p:txBody>
      </p:sp>
      <p:sp>
        <p:nvSpPr>
          <p:cNvPr id="6" name="Title 5"/>
          <p:cNvSpPr>
            <a:spLocks noGrp="1"/>
          </p:cNvSpPr>
          <p:nvPr>
            <p:ph type="title"/>
          </p:nvPr>
        </p:nvSpPr>
        <p:spPr/>
        <p:txBody>
          <a:bodyPr rtlCol="0"/>
          <a:lstStyle/>
          <a:p>
            <a:r>
              <a:rPr lang="it-IT"/>
              <a:t>Fare clic per modificare lo stile del titolo</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2D5596-F0C2-41AE-87E0-1E4E3A4FD859}" type="datetime2">
              <a:rPr lang="en-US" smtClean="0"/>
              <a:t>Wednesday, July 5, 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C410EEA-824F-4D46-AFE7-60426C8C06B0}" type="slidenum">
              <a:rPr lang="en-US" smtClean="0"/>
              <a:pPr/>
              <a:t>‹N›</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lang="it-IT"/>
              <a:t>Fare clic per modificare lo stile del titolo</a:t>
            </a:r>
            <a:endParaRPr lang="en-US" dirty="0"/>
          </a:p>
        </p:txBody>
      </p:sp>
      <p:sp>
        <p:nvSpPr>
          <p:cNvPr id="3" name="Text Placeholder 2"/>
          <p:cNvSpPr>
            <a:spLocks noGrp="1"/>
          </p:cNvSpPr>
          <p:nvPr>
            <p:ph type="body" idx="2"/>
          </p:nvPr>
        </p:nvSpPr>
        <p:spPr>
          <a:xfrm>
            <a:off x="4419600" y="5334000"/>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it-IT"/>
              <a:t>Fare clic per modificare stili del testo dello schema</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6727032" y="6407944"/>
            <a:ext cx="1920240" cy="365760"/>
          </a:xfrm>
        </p:spPr>
        <p:txBody>
          <a:bodyPr/>
          <a:lstStyle/>
          <a:p>
            <a:fld id="{7C562521-E7D1-4E90-8D82-FF053F0B1FC8}" type="datetime2">
              <a:rPr lang="en-US" smtClean="0"/>
              <a:t>Wednesday, July 5, 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410EEA-824F-4D46-AFE7-60426C8C06B0}" type="slidenum">
              <a:rPr lang="en-US" smtClean="0"/>
              <a:pPr/>
              <a:t>‹N›</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371568"/>
            <a:ext cx="7162800" cy="648232"/>
          </a:xfrm>
          <a:noFill/>
        </p:spPr>
        <p:txBody>
          <a:bodyPr anchor="t"/>
          <a:lstStyle>
            <a:lvl1pPr marL="0" marR="18288" indent="0" algn="r">
              <a:buNone/>
              <a:defRPr sz="1400"/>
            </a:lvl1pPr>
            <a:lvl2pPr>
              <a:defRPr sz="1200"/>
            </a:lvl2pPr>
            <a:lvl3pPr>
              <a:defRPr sz="1000"/>
            </a:lvl3pPr>
            <a:lvl4pPr>
              <a:defRPr sz="900"/>
            </a:lvl4pPr>
            <a:lvl5pPr>
              <a:defRPr sz="900"/>
            </a:lvl5pPr>
            <a:extLst/>
          </a:lstStyle>
          <a:p>
            <a:pPr lvl="0"/>
            <a:r>
              <a:rPr lang="it-IT"/>
              <a:t>Fare clic per modificare stili del testo dello schema</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lang="it-IT" dirty="0"/>
              <a:t>Fare clic sull'icona per inserire un'immagine</a:t>
            </a:r>
            <a:endParaRPr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F68835F-A96A-47FD-BD87-8D1299BCD806}" type="datetime2">
              <a:rPr lang="en-US" smtClean="0"/>
              <a:t>Wednesday, July 5, 2023</a:t>
            </a:fld>
            <a:endParaRPr lang="en-US" dirty="0">
              <a:solidFill>
                <a:schemeClr val="tx1"/>
              </a:solidFill>
            </a:endParaRPr>
          </a:p>
        </p:txBody>
      </p:sp>
      <p:sp>
        <p:nvSpPr>
          <p:cNvPr id="6" name="Footer Placeholder 5"/>
          <p:cNvSpPr>
            <a:spLocks noGrp="1"/>
          </p:cNvSpPr>
          <p:nvPr>
            <p:ph type="ftr" sz="quarter" idx="11"/>
          </p:nvPr>
        </p:nvSpPr>
        <p:spPr>
          <a:xfrm>
            <a:off x="4380080" y="6407960"/>
            <a:ext cx="2350681" cy="365125"/>
          </a:xfrm>
        </p:spPr>
        <p:txBody>
          <a:bodyPr/>
          <a:lstStyle>
            <a:lvl1pPr>
              <a:defRPr>
                <a:solidFill>
                  <a:schemeClr val="tx1"/>
                </a:solidFill>
              </a:defRPr>
            </a:lvl1pPr>
            <a:extLst/>
          </a:lstStyle>
          <a:p>
            <a:endParaRPr lang="en-US" dirty="0">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C410EEA-824F-4D46-AFE7-60426C8C06B0}" type="slidenum">
              <a:rPr lang="en-US" smtClean="0"/>
              <a:pPr/>
              <a:t>‹N›</a:t>
            </a:fld>
            <a:endParaRPr lang="en-US" dirty="0">
              <a:solidFill>
                <a:schemeClr val="tx1"/>
              </a:solidFill>
            </a:endParaRPr>
          </a:p>
        </p:txBody>
      </p:sp>
      <p:sp>
        <p:nvSpPr>
          <p:cNvPr id="2" name="Title 1"/>
          <p:cNvSpPr>
            <a:spLocks noGrp="1"/>
          </p:cNvSpPr>
          <p:nvPr>
            <p:ph type="title"/>
          </p:nvPr>
        </p:nvSpPr>
        <p:spPr>
          <a:xfrm>
            <a:off x="228601" y="4807688"/>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it-IT"/>
              <a:t>Fare clic per modificare lo stile del titolo</a:t>
            </a:r>
            <a:endParaRPr lang="en-US" dirty="0"/>
          </a:p>
        </p:txBody>
      </p:sp>
      <p:sp>
        <p:nvSpPr>
          <p:cNvPr id="8" name="Shape 7"/>
          <p:cNvSpPr>
            <a:spLocks/>
          </p:cNvSpPr>
          <p:nvPr/>
        </p:nvSpPr>
        <p:spPr bwMode="auto">
          <a:xfrm>
            <a:off x="716444" y="5002009"/>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9" name="Shape 8"/>
          <p:cNvSpPr>
            <a:spLocks/>
          </p:cNvSpPr>
          <p:nvPr/>
        </p:nvSpPr>
        <p:spPr bwMode="auto">
          <a:xfrm>
            <a:off x="-53560"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dirty="0"/>
          </a:p>
        </p:txBody>
      </p:sp>
      <p:cxnSp>
        <p:nvCxnSpPr>
          <p:cNvPr id="11" name="Straight Connector 10"/>
          <p:cNvCxnSpPr/>
          <p:nvPr/>
        </p:nvCxnSpPr>
        <p:spPr>
          <a:xfrm>
            <a:off x="-9237" y="5787754"/>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sz="1800"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a:endParaRPr lang="en-US" sz="1800"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a:xfrm>
            <a:off x="457200" y="1481333"/>
            <a:ext cx="8229600" cy="4386071"/>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ECE7F0F3-BF6C-4316-AD06-F6A31ED38DA6}" type="datetime2">
              <a:rPr lang="en-US" smtClean="0"/>
              <a:t>Wednesday, July 5, 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292C34-3E5E-4BA5-AF54-F1601B144FB0}" type="slidenum">
              <a:rPr lang="en-US" sz="1400" smtClean="0">
                <a:solidFill>
                  <a:schemeClr val="tx2">
                    <a:shade val="50000"/>
                  </a:schemeClr>
                </a:solidFill>
              </a:rPr>
              <a:pPr/>
              <a:t>‹N›</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56"/>
            <a:ext cx="1777470" cy="5592761"/>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9EE893B-1DEF-44D3-8782-28A601BD56F8}" type="datetime2">
              <a:rPr lang="en-US" smtClean="0"/>
              <a:t>Wednesday, July 5, 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292C34-3E5E-4BA5-AF54-F1601B144FB0}" type="slidenum">
              <a:rPr lang="en-US" sz="1400" smtClean="0">
                <a:solidFill>
                  <a:schemeClr val="tx2">
                    <a:shade val="50000"/>
                  </a:schemeClr>
                </a:solidFill>
              </a:rPr>
              <a:pPr/>
              <a:t>‹N›</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hape 12"/>
          <p:cNvSpPr>
            <a:spLocks/>
          </p:cNvSpPr>
          <p:nvPr/>
        </p:nvSpPr>
        <p:spPr bwMode="auto">
          <a:xfrm>
            <a:off x="716444" y="5002009"/>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12" name="Shape 11"/>
          <p:cNvSpPr>
            <a:spLocks/>
          </p:cNvSpPr>
          <p:nvPr/>
        </p:nvSpPr>
        <p:spPr bwMode="auto">
          <a:xfrm>
            <a:off x="-53560"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sz="1800"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sz="1800" dirty="0"/>
          </a:p>
        </p:txBody>
      </p:sp>
      <p:cxnSp>
        <p:nvCxnSpPr>
          <p:cNvPr id="15" name="Straight Connector 14"/>
          <p:cNvCxnSpPr/>
          <p:nvPr/>
        </p:nvCxnSpPr>
        <p:spPr>
          <a:xfrm>
            <a:off x="-9237" y="5787754"/>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it-IT"/>
              <a:t>Fare clic per modificare lo stile del titolo</a:t>
            </a:r>
            <a:endParaRPr lang="en-US" dirty="0"/>
          </a:p>
        </p:txBody>
      </p:sp>
      <p:sp>
        <p:nvSpPr>
          <p:cNvPr id="30" name="Text Placeholder 29"/>
          <p:cNvSpPr>
            <a:spLocks noGrp="1"/>
          </p:cNvSpPr>
          <p:nvPr>
            <p:ph type="body" idx="1"/>
          </p:nvPr>
        </p:nvSpPr>
        <p:spPr>
          <a:xfrm>
            <a:off x="457200" y="1481336"/>
            <a:ext cx="8229600" cy="4525963"/>
          </a:xfrm>
          <a:prstGeom prst="rect">
            <a:avLst/>
          </a:prstGeom>
        </p:spPr>
        <p:txBody>
          <a:bodyPr vert="horz">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a:defRPr sz="1000">
                <a:solidFill>
                  <a:schemeClr val="tx1"/>
                </a:solidFill>
              </a:defRPr>
            </a:lvl1pPr>
            <a:extLst/>
          </a:lstStyle>
          <a:p>
            <a:fld id="{9FB0C54E-8FFE-4EC8-8033-3A5772DEF649}" type="datetime2">
              <a:rPr lang="en-US" smtClean="0"/>
              <a:t>Wednesday, July 5, 2023</a:t>
            </a:fld>
            <a:endParaRPr lang="en-US" sz="1000" dirty="0">
              <a:solidFill>
                <a:schemeClr val="tx1"/>
              </a:solidFill>
            </a:endParaRPr>
          </a:p>
        </p:txBody>
      </p:sp>
      <p:sp>
        <p:nvSpPr>
          <p:cNvPr id="22" name="Footer Placeholder 21"/>
          <p:cNvSpPr>
            <a:spLocks noGrp="1"/>
          </p:cNvSpPr>
          <p:nvPr>
            <p:ph type="ftr" sz="quarter" idx="3"/>
          </p:nvPr>
        </p:nvSpPr>
        <p:spPr>
          <a:xfrm>
            <a:off x="4380080" y="6407960"/>
            <a:ext cx="2350681" cy="365125"/>
          </a:xfrm>
          <a:prstGeom prst="rect">
            <a:avLst/>
          </a:prstGeom>
        </p:spPr>
        <p:txBody>
          <a:bodyPr vert="horz" anchor="b"/>
          <a:lstStyle>
            <a:lvl1pPr algn="r">
              <a:defRPr sz="1000">
                <a:solidFill>
                  <a:schemeClr val="tx1"/>
                </a:solidFill>
              </a:defRPr>
            </a:lvl1pPr>
            <a:extLst/>
          </a:lstStyle>
          <a:p>
            <a:pPr algn="r"/>
            <a:endParaRPr lang="en-US" sz="1000" dirty="0">
              <a:solidFill>
                <a:schemeClr val="tx1"/>
              </a:solidFill>
            </a:endParaRPr>
          </a:p>
        </p:txBody>
      </p:sp>
      <p:sp>
        <p:nvSpPr>
          <p:cNvPr id="18" name="Slide Number Placeholder 17"/>
          <p:cNvSpPr>
            <a:spLocks noGrp="1"/>
          </p:cNvSpPr>
          <p:nvPr>
            <p:ph type="sldNum" sz="quarter" idx="4"/>
          </p:nvPr>
        </p:nvSpPr>
        <p:spPr>
          <a:xfrm>
            <a:off x="8647272" y="6407960"/>
            <a:ext cx="365760" cy="365125"/>
          </a:xfrm>
          <a:prstGeom prst="rect">
            <a:avLst/>
          </a:prstGeom>
        </p:spPr>
        <p:txBody>
          <a:bodyPr vert="horz" anchor="b"/>
          <a:lstStyle>
            <a:lvl1pPr algn="r">
              <a:defRPr sz="1000" b="0">
                <a:solidFill>
                  <a:schemeClr val="tx1"/>
                </a:solidFill>
              </a:defRPr>
            </a:lvl1pPr>
            <a:extLst/>
          </a:lstStyle>
          <a:p>
            <a:fld id="{45292C34-3E5E-4BA5-AF54-F1601B144FB0}" type="slidenum">
              <a:rPr lang="en-US" sz="1400" smtClean="0">
                <a:solidFill>
                  <a:schemeClr val="tx2">
                    <a:shade val="50000"/>
                  </a:schemeClr>
                </a:solidFill>
              </a:rPr>
              <a:pPr/>
              <a:t>‹N›</a:t>
            </a:fld>
            <a:endParaRPr lang="en-US" sz="1000" b="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hf hdr="0" ftr="0" dt="0"/>
  <p:txStyles>
    <p:titleStyle>
      <a:lvl1pPr algn="l" rtl="0" eaLnBrk="1" latinLnBrk="0" hangingPunct="1">
        <a:spcBef>
          <a:spcPct val="0"/>
        </a:spcBef>
        <a:buNone/>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5000"/>
        <a:buFont typeface="Wingdings 3"/>
        <a:buChar char=""/>
        <a:defRPr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sz="16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tudiobarchielli.i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postitivita.it/keep-calm-and-prenditi-il-tempo-le-parole-danno-forma-al-tuo-pensiero/"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hemeOverride" Target="../theme/themeOverride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hemeOverride" Target="../theme/themeOverride1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hemeOverride" Target="../theme/themeOverride15.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pixabay.com/en/paper-clip-paper-clip-attachment-98520/"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themeOverride" Target="../theme/themeOverride1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themeOverride" Target="../theme/themeOverride19.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hyperlink" Target="https://pixabay.com/en/paper-clip-paper-clip-attachment-98520/" TargetMode="Externa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hemeOverride" Target="../theme/themeOverride2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themeOverride" Target="../theme/themeOverride2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2.xml"/><Relationship Id="rId1" Type="http://schemas.openxmlformats.org/officeDocument/2006/relationships/themeOverride" Target="../theme/themeOverride2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34.xml"/><Relationship Id="rId2" Type="http://schemas.openxmlformats.org/officeDocument/2006/relationships/slideLayout" Target="../slideLayouts/slideLayout2.xml"/><Relationship Id="rId1" Type="http://schemas.openxmlformats.org/officeDocument/2006/relationships/themeOverride" Target="../theme/themeOverride2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2.xml"/><Relationship Id="rId1" Type="http://schemas.openxmlformats.org/officeDocument/2006/relationships/themeOverride" Target="../theme/themeOverride2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jpg"/></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1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ixabay.com/en/paper-clip-paper-clip-attachment-98520/"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15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79512" y="1617664"/>
            <a:ext cx="8964488" cy="5109091"/>
          </a:xfrm>
          <a:prstGeom prst="rect">
            <a:avLst/>
          </a:prstGeom>
          <a:noFill/>
        </p:spPr>
        <p:txBody>
          <a:bodyPr wrap="square" rtlCol="0">
            <a:spAutoFit/>
          </a:bodyPr>
          <a:lstStyle/>
          <a:p>
            <a:pPr algn="ctr"/>
            <a:r>
              <a:rPr lang="it-IT" sz="2800" b="1" dirty="0">
                <a:latin typeface="Times New Roman" panose="02020603050405020304" pitchFamily="18" charset="0"/>
                <a:cs typeface="Times New Roman" panose="02020603050405020304" pitchFamily="18" charset="0"/>
              </a:rPr>
              <a:t>6 luglio 2023, 14:30 – 18:30</a:t>
            </a:r>
          </a:p>
          <a:p>
            <a:pPr algn="ctr"/>
            <a:endParaRPr lang="it-IT" sz="2400" b="1" dirty="0"/>
          </a:p>
          <a:p>
            <a:pPr algn="ctr"/>
            <a:r>
              <a:rPr lang="it-IT" sz="4000" b="1" dirty="0"/>
              <a:t>Il </a:t>
            </a:r>
            <a:r>
              <a:rPr lang="it-IT" sz="4000" b="1" dirty="0" err="1"/>
              <a:t>D.lgs</a:t>
            </a:r>
            <a:r>
              <a:rPr lang="it-IT" sz="4000" b="1" dirty="0"/>
              <a:t> 36 del 2023</a:t>
            </a:r>
          </a:p>
          <a:p>
            <a:pPr algn="ctr"/>
            <a:r>
              <a:rPr lang="it-IT" sz="4000" dirty="0"/>
              <a:t>Il nuovo codice dei contratti pubblici</a:t>
            </a:r>
          </a:p>
          <a:p>
            <a:pPr algn="ctr"/>
            <a:endParaRPr lang="it-IT" sz="4000" dirty="0"/>
          </a:p>
          <a:p>
            <a:pPr algn="ctr"/>
            <a:endParaRPr lang="it-IT" sz="2800" b="1" dirty="0">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Relatore: </a:t>
            </a:r>
            <a:r>
              <a:rPr lang="it-IT" sz="2400" b="1" dirty="0">
                <a:latin typeface="Times New Roman" panose="02020603050405020304" pitchFamily="18" charset="0"/>
                <a:cs typeface="Times New Roman" panose="02020603050405020304" pitchFamily="18" charset="0"/>
              </a:rPr>
              <a:t>Avv. Francesco Barchielli</a:t>
            </a:r>
          </a:p>
          <a:p>
            <a:pPr algn="ctr"/>
            <a:r>
              <a:rPr lang="it-IT" sz="2400" dirty="0">
                <a:latin typeface="Times New Roman" panose="02020603050405020304" pitchFamily="18" charset="0"/>
                <a:cs typeface="Times New Roman" panose="02020603050405020304" pitchFamily="18" charset="0"/>
                <a:hlinkClick r:id="rId3"/>
              </a:rPr>
              <a:t>www.studiobarchielli.it</a:t>
            </a:r>
            <a:r>
              <a:rPr lang="it-IT" sz="2400" dirty="0">
                <a:latin typeface="Times New Roman" panose="02020603050405020304" pitchFamily="18" charset="0"/>
                <a:cs typeface="Times New Roman" panose="02020603050405020304" pitchFamily="18" charset="0"/>
              </a:rPr>
              <a:t> </a:t>
            </a:r>
          </a:p>
          <a:p>
            <a:pPr algn="ctr"/>
            <a:endParaRPr lang="it-IT" sz="2800" b="1" dirty="0">
              <a:latin typeface="Times New Roman" panose="02020603050405020304" pitchFamily="18" charset="0"/>
              <a:cs typeface="Times New Roman" panose="02020603050405020304" pitchFamily="18" charset="0"/>
            </a:endParaRPr>
          </a:p>
          <a:p>
            <a:pPr algn="ctr"/>
            <a:endParaRPr lang="it-IT" dirty="0">
              <a:latin typeface="Times New Roman" panose="02020603050405020304" pitchFamily="18" charset="0"/>
              <a:cs typeface="Times New Roman" panose="02020603050405020304" pitchFamily="18" charset="0"/>
            </a:endParaRPr>
          </a:p>
          <a:p>
            <a:pPr algn="ctr"/>
            <a:endParaRPr lang="it-IT" sz="3200" b="1" i="1" dirty="0">
              <a:latin typeface="Times New Roman" panose="02020603050405020304" pitchFamily="18" charset="0"/>
              <a:cs typeface="Times New Roman" panose="02020603050405020304" pitchFamily="18" charset="0"/>
            </a:endParaRPr>
          </a:p>
        </p:txBody>
      </p:sp>
      <p:sp>
        <p:nvSpPr>
          <p:cNvPr id="3" name="AutoShape 2" descr="data:image/jpeg;base64,/9j/4AAQSkZJRgABAQAAAQABAAD/2wCEAAkGBhQSEBQUExQWFBQUFxQWGBgSFxQVFBQVFRQVFRQVFxYXHCYgFxokGRQUHy8hJCcpLCwsFx4xNTAqNSYrLCkBCQoKDgwOGA8PFyokHyUqKS01LCw0KSwvKSkpKSkqKikvKSkpLCksLCkpLSwpKSwpLCksLCkpLCkpLCkpLCksLP/AABEIAOEA4QMBIgACEQEDEQH/xAAbAAEAAgMBAQAAAAAAAAAAAAAABAUCAwYHAf/EAEMQAAIBAgMFBAcGAwYGAwAAAAECAAMRBCExBRJBUWEGInGBEzJCYpGhsQcUI1Jy8IKS0TNDssHC8VODk6Kj4SQ0Y//EABkBAQEBAQEBAAAAAAAAAAAAAAABBAUDAv/EACURAQACAgEEAQQDAAAAAAAAAAABAgMRBBITITFBFCJhcVHB8P/aAAwDAQACEQMRAD8A9viIgIiICIiAiIgIiICDEqNr7X3e4mbnU8E6nrAkY/agTIZt9PHrKqptB2OshovW/MnUniZtAhEilj3B1v8AL6S3weOD+MogJsptY3EDpYkPB4zeFuMmQpERAREQEREBERAREQEREBERAREQEREBERAREp9sbZ3Pw6ebnU8EHM9ekD7tjbG53KebnU8EHM9ekpKaW6k5knU+MxRLdScyTqTzM2gSIyAmaiYgTYBA+gTMCYgTYBA+oSDcS2wmL3sjrKsCZobGBeRI2GxNxY6yTKpERAREQEREBERAREQEREBERAREQERKbbW2tz8Onm51PBBzPXpAbZ21ufh0/wC0Op4IOZ68hKJEt1JzJOpPMzFFt1JzJOpPMzbeEZATYs1q4+OlwQDztfWb8PS3nVcwDe9tbAEm3yEgLM5IxWA3bFASNCM2/iF8+h8b+OeBwZL3dSABlvAZsdMugvAjLnNoknHYQ3DIuuTBbcM1NviPhMMNgyxO8GVRwN1LHxHAC2mt4VrE2ARVpbrlRciwYXzIuSCL+Q+M+GoBl55Ak255cIRmpk/DYm+RkBTcZZz6DAt4kbD4i+RkmVSIiAiIgIiICIiAiIgIiICIlLtzbm5+HTzqHU8EHM9eQgNt7b3Pw6edQ6ngg5nr0nPU18ydSdSeZmCLbqTmSdSeZm1YQaqBqfrl48vOZ1Gy53tYDPezGQ5yVsZxeovtbwbxVgLfDMSfh8GiElVAJ/dhygb69EOu6Rlw5g8CORE+YfBIhuBnzOZ+JlRtntbRw91J36g9hLXH6jov16Tm32/jsX/Yj0VM8U7v/kbM/wAMK9Cq11QXdgo5sQo+chP2kwy64il5OD9JxNPsUznerVix6XY/zP8A0k6l2JoDU1D/ABAfQQjqafabCk5Yil5sB9ZYYfFK4ujK49wq30M4luw+HOnpB4MD9QZEq9grG9KsVPDeFs/1Jb6QPQquGVvWAJGh0I8xnPuHoBBYXzzJJuT4meeDaO0sHm/41McW/EH8w76+eXjOi2F27oYghW/CqHLdc3Vj7r5A+BsYVZX77jQ7zG3Gx425ZE+c+LWB466a2POx0PlLCrQVvWUG3Oatokejt+Yqo6EkZjlYAwI4NpOw2JvkZBvAMiLeJGw2JvkdZJlUiIgIiICIiAiIgIiUm3dubn4dPOodTwQcz16QG3Nubn4dPOpxPCmOZ69JziJbqTmSdSeZhEt1vmSdSeZn0mEYV6m6hI1Av/78tfKThsg7oK1W3rDNt1lN+IHDylWdpU7HvA8gPa6DnfTzl1svDmnSVWNzrb8t8wo6DSBJwmHWkthpqSdSeLMZyu3e1NSq3ocLfPIuvrNzCn2V97U9Jt7R7Vao3oKWl7Nb2m/L4DjzkjZWy1orlmx9ZufQchAhbI7LJTs1W1R9bewvl7R8Z0KzATMQNgmazATMSDYszWaxMxA2JKTbfY+lXuVHo6nNR3W/Uuh8RnLtZmIHHbH7TVsDUFDFgtT9lvWKDgVPtp01HDlO+VlqJcEMjjUZqynMEGU21tkpiKZRx+kj1lbmJy+wNsPs+ucNiCBRY91ibKhbRwT7BvmOBz5yq7tdnji7nlnu5dSubHqdZHXiL3sSL87cf8j1Bm5drUWFlr0swc1qUyR1Gcj4cjdsLZZZZjLiDyOvnIjYDJ2GxF8jIMAwLeJGw2IvkZJlUiIgIiICIlHt3bu5+HTzqHU8KY5nr0gfdu7d3Pw6edQ6nhTHM+9yE5xEt1JzJOpPMwiW6k5knUnmZlCE0YykWpso1It/6vwvN8jNizvFUpvUK5NuABVuAbFmIzseECzwGMSqmQsVsCjDNCOFj8vKNq43cp5es2Q6c28vrNOx6DLTJcWd2Z2HIk5DyAAkHaR9JUtwJ3B4C5c/AP8AKFY7GwdhvnU5L0Xn5/S0tRNSjLL/AGE2gwjMGV+2+0dHCIGrNa991VF3e2u6vLqbCTnqhQWY2Cgkk8AAST8BPDe0W2GxWIeqb2JsgPs0xki/DPxJmjj4O7Pn08M2Xtx4d6v2rqT3cOd3rUAb4BbTqOz/AGqo4vJCVcC5pvYNbmLGzDqNJ4fRBW18gdPCWuAxjUqiVENnQhlPUcPA6HoTOjfh45r9viWKvKvW33enu4MhbV7QUMMPxqgUnMKLtUYdEGfmcus5rth21ajhKNTDjPEg7tQ5imN0EgDi+ZAvpY62nmH3tnYszFmY3LMSWY8yTrMmDhzfzbxDVl5EV8Q9Srfael/w6DsOdR1S/koaZ4f7SrnvYfL3KoJ+DIPrPL/voXmfCbKW3lGoYfAzZ9Ji9aZ/qL79vatm9rsPWIUMabnILVG4SeStmrHoDfpLPFYZGF3RW3QfWQMQBckAEfKeNYTGJUXIhhx4+RB/znXdne1poladZr0SVVWY3akxICi5zdL2FtVvlcZDJm4nT91Hvj5G51ZYUe1OzHF1RWHu4a/+nKWeC7U4ZmSmm+u8Qq3pOiXOguRYXP1nmHavZ/3DarFRu06p9IBoAtQkVF/hqBsuW7J1TEkggGx4HkwzU+RAPlPavDx3r1Rt5Tyb1tqXrkSLs3HCtRp1R/eIreBYXI8jceUlTlTGp1LoR58gMnYfE3yOsgwDILeJGw2JvkZJlUiIgUu3ttGn+HT/ALRhe/BF/MevITm0S3Mk5knUnmZ9Nbfd6h1difK9lHkAJ9hCIiAkNa7UGY7u/TdwciA6M1l0PrLp1ElkyAN+uFKqFp7yPvMe8yqd4WUDIHqYF47WBPIH5f7Sspp+J+lfmx/onzk6o2Xw+okVR+JU8UHl6NW+rmBvWZqZrUzMH98oHK/aNtn0eGFFT3q+R6U19b4mw8LzzTB4P0tRV4E59FGplp2o2t95xL1B6nqp+hdPibnzkns9gTu7wF3qEKg53NlHgWt5CdvDTtY/LmZLdzI27W7Ps+FqYhclpOiWtw0dvBSaa/z8pQ4WpdZ7bR2Sgw/3c5puFG97evvt4kkt5zxTE4RqFepSfVGKnqRx8xY+Yji5+uZj/aTkYemIl1+yqf3zZmJwutWj/wDIo8yRclR4nfX/AJglFsLYL4hlp0QCzKGLHJUXLvMeC5gZZkmwm/sztf7tiqdW9lB3X/Q2TfDJv4Z6rsPYKYX0u5/e1GfwW90pj3Vu1vGfGfLOCba+fX9vrFWM1Y38KvZn2aYSmB6RTXfiahKr/DTQ2A8ST1kjG/ZxgKq2+7imfzUWdGHzIPmDOiWZAzlzmvM76pb4x0iNaeLbf+zrF4Sun3XerrVO6jKACDru1Qe6Ba53vVy4Tvuxv2erhitbEv8AeMVwZs6dHpSU8fetflbU9crTIGfd+Te9emUrirV599suzt7D0Kw1SoaZ/TUW4+DUx/NOMw2MJRTxsPja09M+0+kG2XW91qLD/rKv0aeQYStZB++M6XBneNg5Uau9k+z3Fb+CA/4dSonkT6Rfk/ynTThfsnq3oYgcqqn40x/Sd1OZyY1lt+27DO6QRF4ng9QG0nYXEXyOsr7z7SexEC4iafTz7KrhVp7pZDqjMvzNvlM5e9oNjFj6WmLsBZl/OBoR7w06i3KUFNwRcQjKIiB8IkFKj0Ai916d1QHNXUE2W4GTeMnyvrb1YlVsqIwuxzZmUhrKBoAcrmBa/wBR9RNLrarUHVD8aaj6qZkzZfv96zPHraqrDR6eXijXPyqj9iBiDKHtttb0OGKg2etdB0W3fP8AKQPFperPMu1m0/T4liDdE7iciFPebza/laauLi7l/wBPDPfpoo6OGLuqjibeA4mejdk9nA1N+3dojdX9bLb/ALUP/f0nI7Cwtg1S1z6qjidNOpJA856fsrA+hpKmpGbHm7ZsfC/yAm3mZemvTHyz8anncpwM83+1PY+7Up4hRk43Gt+dR3T5rl/BPRwZXdo9k/ecLUpe0Rdb8HXNfnl5mc7j37d4lqzU66TDx2i9xfhPXuxG1vT4RLm70vwm590DcY+K7vneeM0CVYowsQSLHUEZEeInQdntvvhau+neBydCbB1vcZ8GBJsepGYJE7PIxd7H49uZgydq/l7OpmYMoNndssLVA/FWm35axFNh4EndbxUmSsR2mw1Md6vT8EYVGPgtO5PwnC7d4nWpdbrrMb2trzMGeebU7a1ajg0CaSIbgNuk1Dp+INN23sg343va3S9nu1NPEjdP4dYa0ydbatTJ9ZfmOPAn2vxslKdUw8q8ilrdO0f7SattmVh+ZqKj/rI3+kzxnetlPU/tTxf4FGkNalQuf001P+qonwnktap3j4n+k6XBrrFv8sXKneTX8PWPsf8A/r4g86qj4Uxf6zv7zjPssw25s5WP95UqP5AhB/gM67enM5M7y2b8Maxw2b0+b0w3p83pnerMmfaIuwmsC8s8FhLZnWBt+7xN8Shac9t3YRuatId7V0Hte8Pe+v16GIVwKOCLiZS727sI3NWkM9XQe17w976yiR7i8IykN8EwZmSpu7xuwZQ63sASMwRoOMmTRjcR6Omz2vui9v69M4GGAxBZe9bfUsrWy7ym2nz85Y1hvYfeGZoney/IAQ3/AI2Y+KCVmEoboJJLMx3mPAnTIcBYCWOzsXuOCfVOR6cj5H5Ewqk7TbT9Dh2Knvv3EI5sM2Hgtz8J5stAkhQNbAT0ztJ2TSo6o7VEVAxp+jZRdGK3U7ynNCoXwIlIfsyw9wfS4m40PpRceHdnQ4+fHip+WPLhtkt78N3ZjZwNRbepRAPi59T4Zt8J16yBsvALRp7ilmzJLOQWY6XJAAOVhpwk0GZM2TuW20Y69MabQZkDNYMyvPF9uI7d9iGqscThxeprURdXt7ae9zHHUZzgMPjODZHT/ccDPeBKbbnY7DYslqibtQ/3lPuuf1cH8xfrOhx+ZNI6bMebjRfzV5jSqA6G/hnJKNboPgJcYn7I3B/CxCkf/ojKfipP0mul9kdYnv4imB0V2PwNpu+rxe9sn01/4UuJ24iDLvtyGnmf95Zdiez+JxlZazs1PDo4feXul2U3CUuPQtwF87zqtj/ZfhaJDVN7EMP+JYU/5Br5kzr7ALYd0WsN2w3crDd4C3DwEy5uZuJijTi42p3Z5d2+2v6XE1XHq0R6JbaFgTvkf8wsPBBOCRSSAMySAOpOQ+c9bq/ZVg3tvVcQbafirYeQWSdl/ZlhKFWnVU1mNNgwFR1ZbjS43c889eAn3Xl4qUisfEFuNa1ptM+3TbG2eKGHpUR/doq+YHe+d5NvNd43pyZnc7bo8Rps3p8GZymIzNhLbA4K2Z1kDB4K2Zk2IlUiIgIiIAzntubDNzVpDvaug9r3h731nQxA4FHBFxPrKCCDmDkRzB1l5t3YVyatIZ6ug9v3h731+tEj3FxCINTYyWspcH2e+xCngQL8OUywWJ30BOuYPIkGxI5ib8dTZqbhfWKkDh8+GWV+sgUsZ3QqUqhIFt3cK2tw3msvzhXR4VxXp+ic2dc6banIZeJtkRxW8gspVirCzLqOFs7Mp4qba+R0kPDYoMAynw4EEfQgy7p4pMQoSqd2oPUqCwzPyueIOR6G0CEDMgYxWHaibVBYXsHHqNyz9g9G8iZiIRsUzMGagZkDA2gzIGagZmDINgMyvNQM1PisyFG8w15L+puHhmeko318SEW58ABqTyErKNFqtXebpe2gHBVv+9Txm4USzZm50J4KPyqP8vjJW+tJCSd1VzJP1MK2YqoqIzlFO6L2Crn8p8wCEUxcgk3Y207x3rL0F8pETbGV3pVVBzHcLhl4X3b7pt7JmzZaMtJQRbM2U5lVJJVT1AhE68+qCTYTBASbDMmXeAwG6LnM/v5QPuAwO6LnUydEQpERAREQEREBERATn9ubCNzVpDve2g9r3h731+vQRA4FXBEyl5tzYeZq0h3tWUe17w976yhVrjKEVlLOtWb3guXHdUEseZJOvICbaWKViQGBIyIGfxm7EbNR23iDc5HdJXeA0DW1mnamFQUSQoU017hXulfAjh0hVtg9sug3W76aWbW3IE8Ohv5TcMLQf+yf0LH2GtueAQmw8EYeEoqlcItzwsOpJtaw4kmKOORjYHP8p7reYOcC7qbJrL7KuOaNun+V7W8mM1GjUGtKoPBd7/ATItLEMvqsV8CQPgMpIXalT858wp/ygZbj8KVXzQr/AI7TYmGqn2Av62H0Te/ymo7RqH2j5BR/lMHrFtST4kn5QNz0APXct7tPur52JPxYDpPl8gAAqjQLYfTTy+MiVsclP1mA5DifADOZYTGCoDa+RsQwIYHqD8fOBur41KYG+wUE2F8vhNO1bWpucwlSmbHNWDME04kb28PCadk0QQzsN5y1RSzd4lQxFhfQW4Cb6WzKasGC6ZqCzFVPNVJsDAn3mSAkgDMma6akkAC5M6DZuzQgucyf38IR92ds/dFzmT+/hLCIhSIiAiIgIiICIiAiIgIiICUG29h3JqUh3tWUe11HvfWX8GBwKteHQEEEXByIOhl/tvYd71KQ72rKPa6j3vr9aBWvCI1HZaKwYA3Hq7zFgv6QdJhtSke44G9uOCbC7bpVlNhqbXBt4ydECqQmswCFkQZs1ipJ4IN4eZ5WmTK1N0u5ZXuLsFyfIrmBxzlnMKtEMCGAYHUMAQfIwIDMalTdVyoVbsV3TmT3RmCNLmfW3qLXZnemwzJ7xRhfgo9Ug/EdZNo4dUFlUKOSgAX8psgQ9n96pUqWIBCKu8N0kKGLGxzAuwHlN+IwCOd43DWsSrFSRyNtRNt59BgfaNJVUKoAA0A4TdTUkgDMnSaqaliABcmdPsrZQQXObH928IDZezAgucyf38JZREKREQEREBERAREQEREBERAREQEREBKDbew73qUx3tWUe17w6/X638QOCBn2X229iXvUpjP2lHHqOsoAYR9iIgIiICfUpliAMydBCIWNgLkzp9k7JCC5zY/u3hAbJ2SKYuc2P7sOktIiFIiICIiAiIgIiICIiAiIgIiICIiAiIgIiICUW2ti3vUpjvaso9rqOv1l7FoHBAz7Oj2rsIOS6ZMdRwPUdfrKOpgXU5qf30hGifUQkgAXJm+ns+oxyUj9WU6DZWxxTFzmx/fwgfNk7JCC5zY/u3hLWIhSIiAiIgIiICIiAiIgIiICIiAiIgIiICIiAiIgIiICRsZpEQMcFxkuIhCIiFIiICIiAiIgIiICIiAiIg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data:image/jpeg;base64,/9j/4AAQSkZJRgABAQAAAQABAAD/2wCEAAkGBhQSEBQUExQWFBQUFxQWGBgSFxQVFBQVFRQVFRQVFxYXHCYgFxokGRQUHy8hJCcpLCwsFx4xNTAqNSYrLCkBCQoKDgwOGA8PFyokHyUqKS01LCw0KSwvKSkpKSkqKikvKSkpLCksLCkpLSwpKSwpLCksLCkpLCkpLCkpLCksLP/AABEIAOEA4QMBIgACEQEDEQH/xAAbAAEAAgMBAQAAAAAAAAAAAAAABAUCAwYHAf/EAEMQAAIBAgMFBAcGAwYGAwAAAAECAAMRBCExBRJBUWEGInGBEzJCYpGhsQcUI1Jy8IKS0TNDssHC8VODk6Kj4SQ0Y//EABkBAQEBAQEBAAAAAAAAAAAAAAABBAUDAv/EACURAQACAgEEAQQDAAAAAAAAAAABAgMRBBITITFBFCJhcVHB8P/aAAwDAQACEQMRAD8A9viIgIiICIiAiIgIiICDEqNr7X3e4mbnU8E6nrAkY/agTIZt9PHrKqptB2OshovW/MnUniZtAhEilj3B1v8AL6S3weOD+MogJsptY3EDpYkPB4zeFuMmQpERAREQEREBERAREQEREBERAREQEREBERAREp9sbZ3Pw6ebnU8EHM9ekD7tjbG53KebnU8EHM9ekpKaW6k5knU+MxRLdScyTqTzM2gSIyAmaiYgTYBA+gTMCYgTYBA+oSDcS2wmL3sjrKsCZobGBeRI2GxNxY6yTKpERAREQEREBERAREQEREBERAREQERKbbW2tz8Onm51PBBzPXpAbZ21ufh0/wC0Op4IOZ68hKJEt1JzJOpPMzFFt1JzJOpPMzbeEZATYs1q4+OlwQDztfWb8PS3nVcwDe9tbAEm3yEgLM5IxWA3bFASNCM2/iF8+h8b+OeBwZL3dSABlvAZsdMugvAjLnNoknHYQ3DIuuTBbcM1NviPhMMNgyxO8GVRwN1LHxHAC2mt4VrE2ARVpbrlRciwYXzIuSCL+Q+M+GoBl55Ak255cIRmpk/DYm+RkBTcZZz6DAt4kbD4i+RkmVSIiAiIgIiICIiAiIgIiICIlLtzbm5+HTzqHU8EHM9eQgNt7b3Pw6edQ6ngg5nr0nPU18ydSdSeZmCLbqTmSdSeZm1YQaqBqfrl48vOZ1Gy53tYDPezGQ5yVsZxeovtbwbxVgLfDMSfh8GiElVAJ/dhygb69EOu6Rlw5g8CORE+YfBIhuBnzOZ+JlRtntbRw91J36g9hLXH6jov16Tm32/jsX/Yj0VM8U7v/kbM/wAMK9Cq11QXdgo5sQo+chP2kwy64il5OD9JxNPsUznerVix6XY/zP8A0k6l2JoDU1D/ABAfQQjqafabCk5Yil5sB9ZYYfFK4ujK49wq30M4luw+HOnpB4MD9QZEq9grG9KsVPDeFs/1Jb6QPQquGVvWAJGh0I8xnPuHoBBYXzzJJuT4meeDaO0sHm/41McW/EH8w76+eXjOi2F27oYghW/CqHLdc3Vj7r5A+BsYVZX77jQ7zG3Gx425ZE+c+LWB466a2POx0PlLCrQVvWUG3Oatokejt+Yqo6EkZjlYAwI4NpOw2JvkZBvAMiLeJGw2JvkdZJlUiIgIiICIiAiIgIiUm3dubn4dPOodTwQcz16QG3Nubn4dPOpxPCmOZ69JziJbqTmSdSeZhEt1vmSdSeZn0mEYV6m6hI1Av/78tfKThsg7oK1W3rDNt1lN+IHDylWdpU7HvA8gPa6DnfTzl1svDmnSVWNzrb8t8wo6DSBJwmHWkthpqSdSeLMZyu3e1NSq3ocLfPIuvrNzCn2V97U9Jt7R7Vao3oKWl7Nb2m/L4DjzkjZWy1orlmx9ZufQchAhbI7LJTs1W1R9bewvl7R8Z0KzATMQNgmazATMSDYszWaxMxA2JKTbfY+lXuVHo6nNR3W/Uuh8RnLtZmIHHbH7TVsDUFDFgtT9lvWKDgVPtp01HDlO+VlqJcEMjjUZqynMEGU21tkpiKZRx+kj1lbmJy+wNsPs+ucNiCBRY91ibKhbRwT7BvmOBz5yq7tdnji7nlnu5dSubHqdZHXiL3sSL87cf8j1Bm5drUWFlr0swc1qUyR1Gcj4cjdsLZZZZjLiDyOvnIjYDJ2GxF8jIMAwLeJGw2IvkZJlUiIgIiICIlHt3bu5+HTzqHU8KY5nr0gfdu7d3Pw6edQ6nhTHM+9yE5xEt1JzJOpPMwiW6k5knUnmZlCE0YykWpso1It/6vwvN8jNizvFUpvUK5NuABVuAbFmIzseECzwGMSqmQsVsCjDNCOFj8vKNq43cp5es2Q6c28vrNOx6DLTJcWd2Z2HIk5DyAAkHaR9JUtwJ3B4C5c/AP8AKFY7GwdhvnU5L0Xn5/S0tRNSjLL/AGE2gwjMGV+2+0dHCIGrNa991VF3e2u6vLqbCTnqhQWY2Cgkk8AAST8BPDe0W2GxWIeqb2JsgPs0xki/DPxJmjj4O7Pn08M2Xtx4d6v2rqT3cOd3rUAb4BbTqOz/AGqo4vJCVcC5pvYNbmLGzDqNJ4fRBW18gdPCWuAxjUqiVENnQhlPUcPA6HoTOjfh45r9viWKvKvW33enu4MhbV7QUMMPxqgUnMKLtUYdEGfmcus5rth21ajhKNTDjPEg7tQ5imN0EgDi+ZAvpY62nmH3tnYszFmY3LMSWY8yTrMmDhzfzbxDVl5EV8Q9Srfael/w6DsOdR1S/koaZ4f7SrnvYfL3KoJ+DIPrPL/voXmfCbKW3lGoYfAzZ9Ji9aZ/qL79vatm9rsPWIUMabnILVG4SeStmrHoDfpLPFYZGF3RW3QfWQMQBckAEfKeNYTGJUXIhhx4+RB/znXdne1poladZr0SVVWY3akxICi5zdL2FtVvlcZDJm4nT91Hvj5G51ZYUe1OzHF1RWHu4a/+nKWeC7U4ZmSmm+u8Qq3pOiXOguRYXP1nmHavZ/3DarFRu06p9IBoAtQkVF/hqBsuW7J1TEkggGx4HkwzU+RAPlPavDx3r1Rt5Tyb1tqXrkSLs3HCtRp1R/eIreBYXI8jceUlTlTGp1LoR58gMnYfE3yOsgwDILeJGw2JvkZJlUiIgUu3ttGn+HT/ALRhe/BF/MevITm0S3Mk5knUnmZ9Nbfd6h1difK9lHkAJ9hCIiAkNa7UGY7u/TdwciA6M1l0PrLp1ElkyAN+uFKqFp7yPvMe8yqd4WUDIHqYF47WBPIH5f7Sspp+J+lfmx/onzk6o2Xw+okVR+JU8UHl6NW+rmBvWZqZrUzMH98oHK/aNtn0eGFFT3q+R6U19b4mw8LzzTB4P0tRV4E59FGplp2o2t95xL1B6nqp+hdPibnzkns9gTu7wF3qEKg53NlHgWt5CdvDTtY/LmZLdzI27W7Ps+FqYhclpOiWtw0dvBSaa/z8pQ4WpdZ7bR2Sgw/3c5puFG97evvt4kkt5zxTE4RqFepSfVGKnqRx8xY+Yji5+uZj/aTkYemIl1+yqf3zZmJwutWj/wDIo8yRclR4nfX/AJglFsLYL4hlp0QCzKGLHJUXLvMeC5gZZkmwm/sztf7tiqdW9lB3X/Q2TfDJv4Z6rsPYKYX0u5/e1GfwW90pj3Vu1vGfGfLOCba+fX9vrFWM1Y38KvZn2aYSmB6RTXfiahKr/DTQ2A8ST1kjG/ZxgKq2+7imfzUWdGHzIPmDOiWZAzlzmvM76pb4x0iNaeLbf+zrF4Sun3XerrVO6jKACDru1Qe6Ba53vVy4Tvuxv2erhitbEv8AeMVwZs6dHpSU8fetflbU9crTIGfd+Te9emUrirV599suzt7D0Kw1SoaZ/TUW4+DUx/NOMw2MJRTxsPja09M+0+kG2XW91qLD/rKv0aeQYStZB++M6XBneNg5Uau9k+z3Fb+CA/4dSonkT6Rfk/ynTThfsnq3oYgcqqn40x/Sd1OZyY1lt+27DO6QRF4ng9QG0nYXEXyOsr7z7SexEC4iafTz7KrhVp7pZDqjMvzNvlM5e9oNjFj6WmLsBZl/OBoR7w06i3KUFNwRcQjKIiB8IkFKj0Ai916d1QHNXUE2W4GTeMnyvrb1YlVsqIwuxzZmUhrKBoAcrmBa/wBR9RNLrarUHVD8aaj6qZkzZfv96zPHraqrDR6eXijXPyqj9iBiDKHtttb0OGKg2etdB0W3fP8AKQPFperPMu1m0/T4liDdE7iciFPebza/laauLi7l/wBPDPfpoo6OGLuqjibeA4mejdk9nA1N+3dojdX9bLb/ALUP/f0nI7Cwtg1S1z6qjidNOpJA856fsrA+hpKmpGbHm7ZsfC/yAm3mZemvTHyz8anncpwM83+1PY+7Up4hRk43Gt+dR3T5rl/BPRwZXdo9k/ecLUpe0Rdb8HXNfnl5mc7j37d4lqzU66TDx2i9xfhPXuxG1vT4RLm70vwm590DcY+K7vneeM0CVYowsQSLHUEZEeInQdntvvhau+neBydCbB1vcZ8GBJsepGYJE7PIxd7H49uZgydq/l7OpmYMoNndssLVA/FWm35axFNh4EndbxUmSsR2mw1Md6vT8EYVGPgtO5PwnC7d4nWpdbrrMb2trzMGeebU7a1ajg0CaSIbgNuk1Dp+INN23sg343va3S9nu1NPEjdP4dYa0ydbatTJ9ZfmOPAn2vxslKdUw8q8ilrdO0f7SattmVh+ZqKj/rI3+kzxnetlPU/tTxf4FGkNalQuf001P+qonwnktap3j4n+k6XBrrFv8sXKneTX8PWPsf8A/r4g86qj4Uxf6zv7zjPssw25s5WP95UqP5AhB/gM67enM5M7y2b8Maxw2b0+b0w3p83pnerMmfaIuwmsC8s8FhLZnWBt+7xN8Shac9t3YRuatId7V0Hte8Pe+v16GIVwKOCLiZS727sI3NWkM9XQe17w976yiR7i8IykN8EwZmSpu7xuwZQ63sASMwRoOMmTRjcR6Omz2vui9v69M4GGAxBZe9bfUsrWy7ym2nz85Y1hvYfeGZoney/IAQ3/AI2Y+KCVmEoboJJLMx3mPAnTIcBYCWOzsXuOCfVOR6cj5H5Ewqk7TbT9Dh2Knvv3EI5sM2Hgtz8J5stAkhQNbAT0ztJ2TSo6o7VEVAxp+jZRdGK3U7ynNCoXwIlIfsyw9wfS4m40PpRceHdnQ4+fHip+WPLhtkt78N3ZjZwNRbepRAPi59T4Zt8J16yBsvALRp7ilmzJLOQWY6XJAAOVhpwk0GZM2TuW20Y69MabQZkDNYMyvPF9uI7d9iGqscThxeprURdXt7ae9zHHUZzgMPjODZHT/ccDPeBKbbnY7DYslqibtQ/3lPuuf1cH8xfrOhx+ZNI6bMebjRfzV5jSqA6G/hnJKNboPgJcYn7I3B/CxCkf/ojKfipP0mul9kdYnv4imB0V2PwNpu+rxe9sn01/4UuJ24iDLvtyGnmf95Zdiez+JxlZazs1PDo4feXul2U3CUuPQtwF87zqtj/ZfhaJDVN7EMP+JYU/5Br5kzr7ALYd0WsN2w3crDd4C3DwEy5uZuJijTi42p3Z5d2+2v6XE1XHq0R6JbaFgTvkf8wsPBBOCRSSAMySAOpOQ+c9bq/ZVg3tvVcQbafirYeQWSdl/ZlhKFWnVU1mNNgwFR1ZbjS43c889eAn3Xl4qUisfEFuNa1ptM+3TbG2eKGHpUR/doq+YHe+d5NvNd43pyZnc7bo8Rps3p8GZymIzNhLbA4K2Z1kDB4K2Zk2IlUiIgIiIAzntubDNzVpDvaug9r3h731nQxA4FHBFxPrKCCDmDkRzB1l5t3YVyatIZ6ug9v3h731+tEj3FxCINTYyWspcH2e+xCngQL8OUywWJ30BOuYPIkGxI5ib8dTZqbhfWKkDh8+GWV+sgUsZ3QqUqhIFt3cK2tw3msvzhXR4VxXp+ic2dc6banIZeJtkRxW8gspVirCzLqOFs7Mp4qba+R0kPDYoMAynw4EEfQgy7p4pMQoSqd2oPUqCwzPyueIOR6G0CEDMgYxWHaibVBYXsHHqNyz9g9G8iZiIRsUzMGagZkDA2gzIGagZmDINgMyvNQM1PisyFG8w15L+puHhmeko318SEW58ABqTyErKNFqtXebpe2gHBVv+9Txm4USzZm50J4KPyqP8vjJW+tJCSd1VzJP1MK2YqoqIzlFO6L2Crn8p8wCEUxcgk3Y207x3rL0F8pETbGV3pVVBzHcLhl4X3b7pt7JmzZaMtJQRbM2U5lVJJVT1AhE68+qCTYTBASbDMmXeAwG6LnM/v5QPuAwO6LnUydEQpERAREQEREBERATn9ubCNzVpDve2g9r3h731+vQRA4FXBEyl5tzYeZq0h3tWUe17w976yhVrjKEVlLOtWb3guXHdUEseZJOvICbaWKViQGBIyIGfxm7EbNR23iDc5HdJXeA0DW1mnamFQUSQoU017hXulfAjh0hVtg9sug3W76aWbW3IE8Ohv5TcMLQf+yf0LH2GtueAQmw8EYeEoqlcItzwsOpJtaw4kmKOORjYHP8p7reYOcC7qbJrL7KuOaNun+V7W8mM1GjUGtKoPBd7/ATItLEMvqsV8CQPgMpIXalT858wp/ygZbj8KVXzQr/AI7TYmGqn2Av62H0Te/ymo7RqH2j5BR/lMHrFtST4kn5QNz0APXct7tPur52JPxYDpPl8gAAqjQLYfTTy+MiVsclP1mA5DifADOZYTGCoDa+RsQwIYHqD8fOBur41KYG+wUE2F8vhNO1bWpucwlSmbHNWDME04kb28PCadk0QQzsN5y1RSzd4lQxFhfQW4Cb6WzKasGC6ZqCzFVPNVJsDAn3mSAkgDMma6akkAC5M6DZuzQgucyf38IR92ds/dFzmT+/hLCIhSIiAiIgIiICIiAiIgIiICUG29h3JqUh3tWUe11HvfWX8GBwKteHQEEEXByIOhl/tvYd71KQ72rKPa6j3vr9aBWvCI1HZaKwYA3Hq7zFgv6QdJhtSke44G9uOCbC7bpVlNhqbXBt4ydECqQmswCFkQZs1ipJ4IN4eZ5WmTK1N0u5ZXuLsFyfIrmBxzlnMKtEMCGAYHUMAQfIwIDMalTdVyoVbsV3TmT3RmCNLmfW3qLXZnemwzJ7xRhfgo9Ug/EdZNo4dUFlUKOSgAX8psgQ9n96pUqWIBCKu8N0kKGLGxzAuwHlN+IwCOd43DWsSrFSRyNtRNt59BgfaNJVUKoAA0A4TdTUkgDMnSaqaliABcmdPsrZQQXObH928IDZezAgucyf38JZREKREQEREBERAREQEREBERAREQEREBKDbew73qUx3tWUe17w6/X638QOCBn2X229iXvUpjP2lHHqOsoAYR9iIgIiICfUpliAMydBCIWNgLkzp9k7JCC5zY/u3hAbJ2SKYuc2P7sOktIiFIiICIiAiIgIiICIiAiIgIiICIiAiIgIiICUW2ti3vUpjvaso9rqOv1l7FoHBAz7Oj2rsIOS6ZMdRwPUdfrKOpgXU5qf30hGifUQkgAXJm+ns+oxyUj9WU6DZWxxTFzmx/fwgfNk7JCC5zY/u3hLWIhSIiAiIgIiICIiAiIgIiICIiAiIgIiICIiAiIgIiICRsZpEQMcFxkuIhCIiFIiICIiAiIgIiICIiAiIgf/2Q=="/>
          <p:cNvSpPr>
            <a:spLocks noChangeAspect="1" noChangeArrowheads="1"/>
          </p:cNvSpPr>
          <p:nvPr/>
        </p:nvSpPr>
        <p:spPr bwMode="auto">
          <a:xfrm>
            <a:off x="307975" y="794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8" name="AutoShape 6" descr="data:image/jpeg;base64,/9j/4AAQSkZJRgABAQAAAQABAAD/2wCEAAkGBhQSEBQUExQWFBQUFxQWGBgSFxQVFBQVFRQVFRQVFxYXHCYgFxokGRQUHy8hJCcpLCwsFx4xNTAqNSYrLCkBCQoKDgwOGA8PFyokHyUqKS01LCw0KSwvKSkpKSkqKikvKSkpLCksLCkpLSwpKSwpLCksLCkpLCkpLCkpLCksLP/AABEIAOEA4QMBIgACEQEDEQH/xAAbAAEAAgMBAQAAAAAAAAAAAAAABAUCAwYHAf/EAEMQAAIBAgMFBAcGAwYGAwAAAAECAAMRBCExBRJBUWEGInGBEzJCYpGhsQcUI1Jy8IKS0TNDssHC8VODk6Kj4SQ0Y//EABkBAQEBAQEBAAAAAAAAAAAAAAABBAUDAv/EACURAQACAgEEAQQDAAAAAAAAAAABAgMRBBITITFBFCJhcVHB8P/aAAwDAQACEQMRAD8A9viIgIiICIiAiIgIiICDEqNr7X3e4mbnU8E6nrAkY/agTIZt9PHrKqptB2OshovW/MnUniZtAhEilj3B1v8AL6S3weOD+MogJsptY3EDpYkPB4zeFuMmQpERAREQEREBERAREQEREBERAREQEREBERAREp9sbZ3Pw6ebnU8EHM9ekD7tjbG53KebnU8EHM9ekpKaW6k5knU+MxRLdScyTqTzM2gSIyAmaiYgTYBA+gTMCYgTYBA+oSDcS2wmL3sjrKsCZobGBeRI2GxNxY6yTKpERAREQEREBERAREQEREBERAREQERKbbW2tz8Onm51PBBzPXpAbZ21ufh0/wC0Op4IOZ68hKJEt1JzJOpPMzFFt1JzJOpPMzbeEZATYs1q4+OlwQDztfWb8PS3nVcwDe9tbAEm3yEgLM5IxWA3bFASNCM2/iF8+h8b+OeBwZL3dSABlvAZsdMugvAjLnNoknHYQ3DIuuTBbcM1NviPhMMNgyxO8GVRwN1LHxHAC2mt4VrE2ARVpbrlRciwYXzIuSCL+Q+M+GoBl55Ak255cIRmpk/DYm+RkBTcZZz6DAt4kbD4i+RkmVSIiAiIgIiICIiAiIgIiICIlLtzbm5+HTzqHU8EHM9eQgNt7b3Pw6edQ6ngg5nr0nPU18ydSdSeZmCLbqTmSdSeZm1YQaqBqfrl48vOZ1Gy53tYDPezGQ5yVsZxeovtbwbxVgLfDMSfh8GiElVAJ/dhygb69EOu6Rlw5g8CORE+YfBIhuBnzOZ+JlRtntbRw91J36g9hLXH6jov16Tm32/jsX/Yj0VM8U7v/kbM/wAMK9Cq11QXdgo5sQo+chP2kwy64il5OD9JxNPsUznerVix6XY/zP8A0k6l2JoDU1D/ABAfQQjqafabCk5Yil5sB9ZYYfFK4ujK49wq30M4luw+HOnpB4MD9QZEq9grG9KsVPDeFs/1Jb6QPQquGVvWAJGh0I8xnPuHoBBYXzzJJuT4meeDaO0sHm/41McW/EH8w76+eXjOi2F27oYghW/CqHLdc3Vj7r5A+BsYVZX77jQ7zG3Gx425ZE+c+LWB466a2POx0PlLCrQVvWUG3Oatokejt+Yqo6EkZjlYAwI4NpOw2JvkZBvAMiLeJGw2JvkdZJlUiIgIiICIiAiIgIiUm3dubn4dPOodTwQcz16QG3Nubn4dPOpxPCmOZ69JziJbqTmSdSeZhEt1vmSdSeZn0mEYV6m6hI1Av/78tfKThsg7oK1W3rDNt1lN+IHDylWdpU7HvA8gPa6DnfTzl1svDmnSVWNzrb8t8wo6DSBJwmHWkthpqSdSeLMZyu3e1NSq3ocLfPIuvrNzCn2V97U9Jt7R7Vao3oKWl7Nb2m/L4DjzkjZWy1orlmx9ZufQchAhbI7LJTs1W1R9bewvl7R8Z0KzATMQNgmazATMSDYszWaxMxA2JKTbfY+lXuVHo6nNR3W/Uuh8RnLtZmIHHbH7TVsDUFDFgtT9lvWKDgVPtp01HDlO+VlqJcEMjjUZqynMEGU21tkpiKZRx+kj1lbmJy+wNsPs+ucNiCBRY91ibKhbRwT7BvmOBz5yq7tdnji7nlnu5dSubHqdZHXiL3sSL87cf8j1Bm5drUWFlr0swc1qUyR1Gcj4cjdsLZZZZjLiDyOvnIjYDJ2GxF8jIMAwLeJGw2IvkZJlUiIgIiICIlHt3bu5+HTzqHU8KY5nr0gfdu7d3Pw6edQ6nhTHM+9yE5xEt1JzJOpPMwiW6k5knUnmZlCE0YykWpso1It/6vwvN8jNizvFUpvUK5NuABVuAbFmIzseECzwGMSqmQsVsCjDNCOFj8vKNq43cp5es2Q6c28vrNOx6DLTJcWd2Z2HIk5DyAAkHaR9JUtwJ3B4C5c/AP8AKFY7GwdhvnU5L0Xn5/S0tRNSjLL/AGE2gwjMGV+2+0dHCIGrNa991VF3e2u6vLqbCTnqhQWY2Cgkk8AAST8BPDe0W2GxWIeqb2JsgPs0xki/DPxJmjj4O7Pn08M2Xtx4d6v2rqT3cOd3rUAb4BbTqOz/AGqo4vJCVcC5pvYNbmLGzDqNJ4fRBW18gdPCWuAxjUqiVENnQhlPUcPA6HoTOjfh45r9viWKvKvW33enu4MhbV7QUMMPxqgUnMKLtUYdEGfmcus5rth21ajhKNTDjPEg7tQ5imN0EgDi+ZAvpY62nmH3tnYszFmY3LMSWY8yTrMmDhzfzbxDVl5EV8Q9Srfael/w6DsOdR1S/koaZ4f7SrnvYfL3KoJ+DIPrPL/voXmfCbKW3lGoYfAzZ9Ji9aZ/qL79vatm9rsPWIUMabnILVG4SeStmrHoDfpLPFYZGF3RW3QfWQMQBckAEfKeNYTGJUXIhhx4+RB/znXdne1poladZr0SVVWY3akxICi5zdL2FtVvlcZDJm4nT91Hvj5G51ZYUe1OzHF1RWHu4a/+nKWeC7U4ZmSmm+u8Qq3pOiXOguRYXP1nmHavZ/3DarFRu06p9IBoAtQkVF/hqBsuW7J1TEkggGx4HkwzU+RAPlPavDx3r1Rt5Tyb1tqXrkSLs3HCtRp1R/eIreBYXI8jceUlTlTGp1LoR58gMnYfE3yOsgwDILeJGw2JvkZJlUiIgUu3ttGn+HT/ALRhe/BF/MevITm0S3Mk5knUnmZ9Nbfd6h1difK9lHkAJ9hCIiAkNa7UGY7u/TdwciA6M1l0PrLp1ElkyAN+uFKqFp7yPvMe8yqd4WUDIHqYF47WBPIH5f7Sspp+J+lfmx/onzk6o2Xw+okVR+JU8UHl6NW+rmBvWZqZrUzMH98oHK/aNtn0eGFFT3q+R6U19b4mw8LzzTB4P0tRV4E59FGplp2o2t95xL1B6nqp+hdPibnzkns9gTu7wF3qEKg53NlHgWt5CdvDTtY/LmZLdzI27W7Ps+FqYhclpOiWtw0dvBSaa/z8pQ4WpdZ7bR2Sgw/3c5puFG97evvt4kkt5zxTE4RqFepSfVGKnqRx8xY+Yji5+uZj/aTkYemIl1+yqf3zZmJwutWj/wDIo8yRclR4nfX/AJglFsLYL4hlp0QCzKGLHJUXLvMeC5gZZkmwm/sztf7tiqdW9lB3X/Q2TfDJv4Z6rsPYKYX0u5/e1GfwW90pj3Vu1vGfGfLOCba+fX9vrFWM1Y38KvZn2aYSmB6RTXfiahKr/DTQ2A8ST1kjG/ZxgKq2+7imfzUWdGHzIPmDOiWZAzlzmvM76pb4x0iNaeLbf+zrF4Sun3XerrVO6jKACDru1Qe6Ba53vVy4Tvuxv2erhitbEv8AeMVwZs6dHpSU8fetflbU9crTIGfd+Te9emUrirV599suzt7D0Kw1SoaZ/TUW4+DUx/NOMw2MJRTxsPja09M+0+kG2XW91qLD/rKv0aeQYStZB++M6XBneNg5Uau9k+z3Fb+CA/4dSonkT6Rfk/ynTThfsnq3oYgcqqn40x/Sd1OZyY1lt+27DO6QRF4ng9QG0nYXEXyOsr7z7SexEC4iafTz7KrhVp7pZDqjMvzNvlM5e9oNjFj6WmLsBZl/OBoR7w06i3KUFNwRcQjKIiB8IkFKj0Ai916d1QHNXUE2W4GTeMnyvrb1YlVsqIwuxzZmUhrKBoAcrmBa/wBR9RNLrarUHVD8aaj6qZkzZfv96zPHraqrDR6eXijXPyqj9iBiDKHtttb0OGKg2etdB0W3fP8AKQPFperPMu1m0/T4liDdE7iciFPebza/laauLi7l/wBPDPfpoo6OGLuqjibeA4mejdk9nA1N+3dojdX9bLb/ALUP/f0nI7Cwtg1S1z6qjidNOpJA856fsrA+hpKmpGbHm7ZsfC/yAm3mZemvTHyz8anncpwM83+1PY+7Up4hRk43Gt+dR3T5rl/BPRwZXdo9k/ecLUpe0Rdb8HXNfnl5mc7j37d4lqzU66TDx2i9xfhPXuxG1vT4RLm70vwm590DcY+K7vneeM0CVYowsQSLHUEZEeInQdntvvhau+neBydCbB1vcZ8GBJsepGYJE7PIxd7H49uZgydq/l7OpmYMoNndssLVA/FWm35axFNh4EndbxUmSsR2mw1Md6vT8EYVGPgtO5PwnC7d4nWpdbrrMb2trzMGeebU7a1ajg0CaSIbgNuk1Dp+INN23sg343va3S9nu1NPEjdP4dYa0ydbatTJ9ZfmOPAn2vxslKdUw8q8ilrdO0f7SattmVh+ZqKj/rI3+kzxnetlPU/tTxf4FGkNalQuf001P+qonwnktap3j4n+k6XBrrFv8sXKneTX8PWPsf8A/r4g86qj4Uxf6zv7zjPssw25s5WP95UqP5AhB/gM67enM5M7y2b8Maxw2b0+b0w3p83pnerMmfaIuwmsC8s8FhLZnWBt+7xN8Shac9t3YRuatId7V0Hte8Pe+v16GIVwKOCLiZS727sI3NWkM9XQe17w976yiR7i8IykN8EwZmSpu7xuwZQ63sASMwRoOMmTRjcR6Omz2vui9v69M4GGAxBZe9bfUsrWy7ym2nz85Y1hvYfeGZoney/IAQ3/AI2Y+KCVmEoboJJLMx3mPAnTIcBYCWOzsXuOCfVOR6cj5H5Ewqk7TbT9Dh2Knvv3EI5sM2Hgtz8J5stAkhQNbAT0ztJ2TSo6o7VEVAxp+jZRdGK3U7ynNCoXwIlIfsyw9wfS4m40PpRceHdnQ4+fHip+WPLhtkt78N3ZjZwNRbepRAPi59T4Zt8J16yBsvALRp7ilmzJLOQWY6XJAAOVhpwk0GZM2TuW20Y69MabQZkDNYMyvPF9uI7d9iGqscThxeprURdXt7ae9zHHUZzgMPjODZHT/ccDPeBKbbnY7DYslqibtQ/3lPuuf1cH8xfrOhx+ZNI6bMebjRfzV5jSqA6G/hnJKNboPgJcYn7I3B/CxCkf/ojKfipP0mul9kdYnv4imB0V2PwNpu+rxe9sn01/4UuJ24iDLvtyGnmf95Zdiez+JxlZazs1PDo4feXul2U3CUuPQtwF87zqtj/ZfhaJDVN7EMP+JYU/5Br5kzr7ALYd0WsN2w3crDd4C3DwEy5uZuJijTi42p3Z5d2+2v6XE1XHq0R6JbaFgTvkf8wsPBBOCRSSAMySAOpOQ+c9bq/ZVg3tvVcQbafirYeQWSdl/ZlhKFWnVU1mNNgwFR1ZbjS43c889eAn3Xl4qUisfEFuNa1ptM+3TbG2eKGHpUR/doq+YHe+d5NvNd43pyZnc7bo8Rps3p8GZymIzNhLbA4K2Z1kDB4K2Zk2IlUiIgIiIAzntubDNzVpDvaug9r3h731nQxA4FHBFxPrKCCDmDkRzB1l5t3YVyatIZ6ug9v3h731+tEj3FxCINTYyWspcH2e+xCngQL8OUywWJ30BOuYPIkGxI5ib8dTZqbhfWKkDh8+GWV+sgUsZ3QqUqhIFt3cK2tw3msvzhXR4VxXp+ic2dc6banIZeJtkRxW8gspVirCzLqOFs7Mp4qba+R0kPDYoMAynw4EEfQgy7p4pMQoSqd2oPUqCwzPyueIOR6G0CEDMgYxWHaibVBYXsHHqNyz9g9G8iZiIRsUzMGagZkDA2gzIGagZmDINgMyvNQM1PisyFG8w15L+puHhmeko318SEW58ABqTyErKNFqtXebpe2gHBVv+9Txm4USzZm50J4KPyqP8vjJW+tJCSd1VzJP1MK2YqoqIzlFO6L2Crn8p8wCEUxcgk3Y207x3rL0F8pETbGV3pVVBzHcLhl4X3b7pt7JmzZaMtJQRbM2U5lVJJVT1AhE68+qCTYTBASbDMmXeAwG6LnM/v5QPuAwO6LnUydEQpERAREQEREBERATn9ubCNzVpDve2g9r3h731+vQRA4FXBEyl5tzYeZq0h3tWUe17w976yhVrjKEVlLOtWb3guXHdUEseZJOvICbaWKViQGBIyIGfxm7EbNR23iDc5HdJXeA0DW1mnamFQUSQoU017hXulfAjh0hVtg9sug3W76aWbW3IE8Ohv5TcMLQf+yf0LH2GtueAQmw8EYeEoqlcItzwsOpJtaw4kmKOORjYHP8p7reYOcC7qbJrL7KuOaNun+V7W8mM1GjUGtKoPBd7/ATItLEMvqsV8CQPgMpIXalT858wp/ygZbj8KVXzQr/AI7TYmGqn2Av62H0Te/ymo7RqH2j5BR/lMHrFtST4kn5QNz0APXct7tPur52JPxYDpPl8gAAqjQLYfTTy+MiVsclP1mA5DifADOZYTGCoDa+RsQwIYHqD8fOBur41KYG+wUE2F8vhNO1bWpucwlSmbHNWDME04kb28PCadk0QQzsN5y1RSzd4lQxFhfQW4Cb6WzKasGC6ZqCzFVPNVJsDAn3mSAkgDMma6akkAC5M6DZuzQgucyf38IR92ds/dFzmT+/hLCIhSIiAiIgIiICIiAiIgIiICUG29h3JqUh3tWUe11HvfWX8GBwKteHQEEEXByIOhl/tvYd71KQ72rKPa6j3vr9aBWvCI1HZaKwYA3Hq7zFgv6QdJhtSke44G9uOCbC7bpVlNhqbXBt4ydECqQmswCFkQZs1ipJ4IN4eZ5WmTK1N0u5ZXuLsFyfIrmBxzlnMKtEMCGAYHUMAQfIwIDMalTdVyoVbsV3TmT3RmCNLmfW3qLXZnemwzJ7xRhfgo9Ug/EdZNo4dUFlUKOSgAX8psgQ9n96pUqWIBCKu8N0kKGLGxzAuwHlN+IwCOd43DWsSrFSRyNtRNt59BgfaNJVUKoAA0A4TdTUkgDMnSaqaliABcmdPsrZQQXObH928IDZezAgucyf38JZREKREQEREBERAREQEREBERAREQEREBKDbew73qUx3tWUe17w6/X638QOCBn2X229iXvUpjP2lHHqOsoAYR9iIgIiICfUpliAMydBCIWNgLkzp9k7JCC5zY/u3hAbJ2SKYuc2P7sOktIiFIiICIiAiIgIiICIiAiIgIiICIiAiIgIiICUW2ti3vUpjvaso9rqOv1l7FoHBAz7Oj2rsIOS6ZMdRwPUdfrKOpgXU5qf30hGifUQkgAXJm+ns+oxyUj9WU6DZWxxTFzmx/fwgfNk7JCC5zY/u3hLWIhSIiAiIgIiICIiAiIgIiICIiAiIgIiICIiAiIgIiICRsZpEQMcFxkuIhCIiFIiICIiAiIgIiICIiAiIgf/2Q=="/>
          <p:cNvSpPr>
            <a:spLocks noChangeAspect="1" noChangeArrowheads="1"/>
          </p:cNvSpPr>
          <p:nvPr/>
        </p:nvSpPr>
        <p:spPr bwMode="auto">
          <a:xfrm>
            <a:off x="155575" y="-1584325"/>
            <a:ext cx="3314700" cy="3314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 name="Immagine 9">
            <a:extLst>
              <a:ext uri="{FF2B5EF4-FFF2-40B4-BE49-F238E27FC236}">
                <a16:creationId xmlns:a16="http://schemas.microsoft.com/office/drawing/2014/main" xmlns="" id="{D98DA5C2-DD62-82D5-8F71-E614E76B71B8}"/>
              </a:ext>
            </a:extLst>
          </p:cNvPr>
          <p:cNvPicPr>
            <a:picLocks noChangeAspect="1"/>
          </p:cNvPicPr>
          <p:nvPr/>
        </p:nvPicPr>
        <p:blipFill>
          <a:blip r:embed="rId4"/>
          <a:stretch>
            <a:fillRect/>
          </a:stretch>
        </p:blipFill>
        <p:spPr>
          <a:xfrm>
            <a:off x="5436096" y="19020"/>
            <a:ext cx="3238500" cy="990600"/>
          </a:xfrm>
          <a:prstGeom prst="rect">
            <a:avLst/>
          </a:prstGeom>
        </p:spPr>
      </p:pic>
      <p:pic>
        <p:nvPicPr>
          <p:cNvPr id="1027" name="Immagine 2" descr="Macintosh HD:Users:alex:Desktop:Schermata 2023-01-09 alle 11.43.2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575" y="160338"/>
            <a:ext cx="10858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9600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2132862"/>
            <a:ext cx="8928992" cy="2002023"/>
          </a:xfrm>
          <a:prstGeom prst="rect">
            <a:avLst/>
          </a:prstGeom>
          <a:noFill/>
        </p:spPr>
        <p:txBody>
          <a:bodyPr wrap="square" rtlCol="0">
            <a:spAutoFit/>
          </a:bodyPr>
          <a:lstStyle/>
          <a:p>
            <a:pPr algn="ctr">
              <a:lnSpc>
                <a:spcPct val="150000"/>
              </a:lnSpc>
            </a:pPr>
            <a:r>
              <a:rPr lang="it-IT" sz="4400" b="1" dirty="0"/>
              <a:t>La legge delega </a:t>
            </a:r>
          </a:p>
          <a:p>
            <a:pPr algn="ctr">
              <a:lnSpc>
                <a:spcPct val="150000"/>
              </a:lnSpc>
            </a:pPr>
            <a:r>
              <a:rPr lang="it-IT" sz="4400" b="1" dirty="0"/>
              <a:t>ed il mandato al Consiglio di Stato</a:t>
            </a:r>
          </a:p>
        </p:txBody>
      </p:sp>
    </p:spTree>
    <p:extLst>
      <p:ext uri="{BB962C8B-B14F-4D97-AF65-F5344CB8AC3E}">
        <p14:creationId xmlns:p14="http://schemas.microsoft.com/office/powerpoint/2010/main" val="237064979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Legge 21 giugno 2022 n. 78 «Legge delega»</a:t>
            </a:r>
          </a:p>
          <a:p>
            <a:pPr marL="109728" indent="0" algn="just">
              <a:buNone/>
            </a:pPr>
            <a:r>
              <a:rPr lang="it-IT" sz="2400" u="sng" dirty="0">
                <a:latin typeface="+mj-lt"/>
              </a:rPr>
              <a:t>Art. 1 Delega al governo in materia di contratti pubblici</a:t>
            </a:r>
          </a:p>
          <a:p>
            <a:pPr marL="109728" indent="0" algn="just">
              <a:buNone/>
            </a:pPr>
            <a:endParaRPr lang="it-IT" sz="2400" dirty="0">
              <a:latin typeface="+mj-lt"/>
            </a:endParaRPr>
          </a:p>
          <a:p>
            <a:pPr marL="109728" indent="0" algn="just">
              <a:buNone/>
            </a:pPr>
            <a:r>
              <a:rPr lang="it-IT" sz="2400" dirty="0">
                <a:latin typeface="+mj-lt"/>
              </a:rPr>
              <a:t>1. Il Governo è delegato ad adottare […] la disciplina dei contratti pubblici, anche al fine di </a:t>
            </a:r>
            <a:r>
              <a:rPr lang="it-IT" sz="2400" u="sng" dirty="0">
                <a:latin typeface="+mj-lt"/>
              </a:rPr>
              <a:t>adeguarla</a:t>
            </a:r>
            <a:r>
              <a:rPr lang="it-IT" sz="2400" dirty="0">
                <a:latin typeface="+mj-lt"/>
              </a:rPr>
              <a:t> </a:t>
            </a:r>
          </a:p>
          <a:p>
            <a:pPr algn="just"/>
            <a:r>
              <a:rPr lang="it-IT" sz="2400" dirty="0">
                <a:latin typeface="+mj-lt"/>
              </a:rPr>
              <a:t>al diritto </a:t>
            </a:r>
            <a:r>
              <a:rPr lang="it-IT" sz="2400" b="1" dirty="0">
                <a:latin typeface="+mj-lt"/>
              </a:rPr>
              <a:t>europeo</a:t>
            </a:r>
            <a:r>
              <a:rPr lang="it-IT" sz="2400" dirty="0">
                <a:latin typeface="+mj-lt"/>
              </a:rPr>
              <a:t> e</a:t>
            </a:r>
          </a:p>
          <a:p>
            <a:pPr algn="just"/>
            <a:r>
              <a:rPr lang="it-IT" sz="2400" dirty="0">
                <a:latin typeface="+mj-lt"/>
              </a:rPr>
              <a:t>ai princìpi espressi dalla giurisprudenza della Corte </a:t>
            </a:r>
            <a:r>
              <a:rPr lang="it-IT" sz="2400" b="1" dirty="0">
                <a:latin typeface="+mj-lt"/>
              </a:rPr>
              <a:t>costituzionale</a:t>
            </a:r>
          </a:p>
          <a:p>
            <a:pPr algn="just"/>
            <a:r>
              <a:rPr lang="it-IT" sz="2400" dirty="0">
                <a:latin typeface="+mj-lt"/>
              </a:rPr>
              <a:t>e delle </a:t>
            </a:r>
            <a:r>
              <a:rPr lang="it-IT" sz="2400" b="1" dirty="0">
                <a:latin typeface="+mj-lt"/>
              </a:rPr>
              <a:t>giurisdizioni superiori</a:t>
            </a:r>
            <a:r>
              <a:rPr lang="it-IT" sz="2400" dirty="0">
                <a:latin typeface="+mj-lt"/>
              </a:rPr>
              <a:t>, interne e sovranazionali, </a:t>
            </a:r>
          </a:p>
          <a:p>
            <a:pPr algn="just"/>
            <a:r>
              <a:rPr lang="it-IT" sz="2400" dirty="0">
                <a:latin typeface="+mj-lt"/>
              </a:rPr>
              <a:t>e di </a:t>
            </a:r>
            <a:r>
              <a:rPr lang="it-IT" sz="2400" b="1" dirty="0">
                <a:latin typeface="+mj-lt"/>
              </a:rPr>
              <a:t>razionalizzare</a:t>
            </a:r>
            <a:r>
              <a:rPr lang="it-IT" sz="2400" dirty="0">
                <a:latin typeface="+mj-lt"/>
              </a:rPr>
              <a:t>, </a:t>
            </a:r>
            <a:r>
              <a:rPr lang="it-IT" sz="2400" b="1" u="sng" dirty="0">
                <a:latin typeface="+mj-lt"/>
              </a:rPr>
              <a:t>riordinare</a:t>
            </a:r>
            <a:r>
              <a:rPr lang="it-IT" sz="2400" dirty="0">
                <a:latin typeface="+mj-lt"/>
              </a:rPr>
              <a:t> e </a:t>
            </a:r>
            <a:r>
              <a:rPr lang="it-IT" sz="2400" b="1" dirty="0">
                <a:latin typeface="+mj-lt"/>
              </a:rPr>
              <a:t>semplificare</a:t>
            </a:r>
            <a:r>
              <a:rPr lang="it-IT" sz="2400" dirty="0">
                <a:latin typeface="+mj-lt"/>
              </a:rPr>
              <a:t> la disciplina vigente</a:t>
            </a:r>
          </a:p>
          <a:p>
            <a:pPr marL="109728" indent="0" algn="just">
              <a:buNone/>
            </a:pPr>
            <a:r>
              <a:rPr lang="it-IT" sz="2400" dirty="0">
                <a:latin typeface="+mj-lt"/>
              </a:rPr>
              <a:t>[…]</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85874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Legge 21 giugno 2022 n. 78 «Legge delega»</a:t>
            </a:r>
          </a:p>
          <a:p>
            <a:pPr marL="109728" indent="0" algn="just">
              <a:buNone/>
            </a:pPr>
            <a:r>
              <a:rPr lang="it-IT" sz="2400" u="sng" dirty="0">
                <a:latin typeface="+mj-lt"/>
              </a:rPr>
              <a:t>Art. 1 Delega al governo in materia di contratti pubblici</a:t>
            </a:r>
          </a:p>
          <a:p>
            <a:pPr marL="109728" indent="0" algn="just">
              <a:buNone/>
            </a:pPr>
            <a:endParaRPr lang="it-IT" sz="2400" dirty="0">
              <a:latin typeface="+mj-lt"/>
            </a:endParaRPr>
          </a:p>
          <a:p>
            <a:pPr marL="109728" indent="0" algn="just">
              <a:buNone/>
            </a:pPr>
            <a:r>
              <a:rPr lang="it-IT" sz="2400" dirty="0">
                <a:latin typeface="+mj-lt"/>
              </a:rPr>
              <a:t>Ove il Governo […] intenda esercitare la facoltà di cui all' articolo 14, numero 2° , del T.U. sul </a:t>
            </a:r>
            <a:r>
              <a:rPr lang="it-IT" sz="2400" b="1" dirty="0">
                <a:latin typeface="+mj-lt"/>
              </a:rPr>
              <a:t>Consiglio di Stato, di cui al regio decreto 26 giugno 1924, n. 1054</a:t>
            </a:r>
            <a:r>
              <a:rPr lang="it-IT" sz="2400" dirty="0">
                <a:latin typeface="+mj-lt"/>
              </a:rPr>
              <a:t>, il Consiglio di Stato si avvale di:</a:t>
            </a:r>
          </a:p>
          <a:p>
            <a:pPr algn="just">
              <a:buFontTx/>
              <a:buChar char="-"/>
            </a:pPr>
            <a:r>
              <a:rPr lang="it-IT" sz="2400" dirty="0">
                <a:latin typeface="+mj-lt"/>
              </a:rPr>
              <a:t>magistrati di tribunale amministrativo regionale, </a:t>
            </a:r>
          </a:p>
          <a:p>
            <a:pPr algn="just">
              <a:buFontTx/>
              <a:buChar char="-"/>
            </a:pPr>
            <a:r>
              <a:rPr lang="it-IT" sz="2400" dirty="0">
                <a:latin typeface="+mj-lt"/>
              </a:rPr>
              <a:t>di esperti esterni e</a:t>
            </a:r>
          </a:p>
          <a:p>
            <a:pPr algn="just">
              <a:buFontTx/>
              <a:buChar char="-"/>
            </a:pPr>
            <a:r>
              <a:rPr lang="it-IT" sz="2400" dirty="0">
                <a:latin typeface="+mj-lt"/>
              </a:rPr>
              <a:t>rappresentanti del libero foro</a:t>
            </a:r>
          </a:p>
          <a:p>
            <a:pPr algn="just">
              <a:buFontTx/>
              <a:buChar char="-"/>
            </a:pPr>
            <a:r>
              <a:rPr lang="it-IT" sz="2400" dirty="0">
                <a:latin typeface="+mj-lt"/>
              </a:rPr>
              <a:t>e dell'Avvocatura generale dello Stato, </a:t>
            </a:r>
          </a:p>
          <a:p>
            <a:pPr algn="just">
              <a:buFontTx/>
              <a:buChar char="-"/>
            </a:pPr>
            <a:r>
              <a:rPr lang="it-IT" sz="2400" dirty="0">
                <a:latin typeface="+mj-lt"/>
              </a:rPr>
              <a:t>i quali prestano la propria attività a titolo </a:t>
            </a:r>
            <a:r>
              <a:rPr lang="it-IT" sz="2400" b="1" dirty="0">
                <a:latin typeface="+mj-lt"/>
              </a:rPr>
              <a:t>gratuito</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4005612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buNone/>
            </a:pPr>
            <a:endParaRPr lang="it-IT" sz="2800" dirty="0">
              <a:latin typeface="Times New Roman" panose="02020603050405020304" pitchFamily="18" charset="0"/>
            </a:endParaRPr>
          </a:p>
          <a:p>
            <a:pPr marL="109728" indent="0" algn="just">
              <a:buNone/>
            </a:pPr>
            <a:r>
              <a:rPr lang="it-IT" sz="2800" dirty="0">
                <a:latin typeface="Times New Roman" panose="02020603050405020304" pitchFamily="18" charset="0"/>
              </a:rPr>
              <a:t>[…] i consiglieri di Stato sono stati </a:t>
            </a:r>
            <a:r>
              <a:rPr lang="it-IT" sz="2800" b="1" dirty="0">
                <a:latin typeface="Times New Roman" panose="02020603050405020304" pitchFamily="18" charset="0"/>
              </a:rPr>
              <a:t>affiancati</a:t>
            </a:r>
            <a:r>
              <a:rPr lang="it-IT" sz="2800" dirty="0">
                <a:latin typeface="Times New Roman" panose="02020603050405020304" pitchFamily="18" charset="0"/>
              </a:rPr>
              <a:t> non solo da magistrati dei </a:t>
            </a:r>
            <a:r>
              <a:rPr lang="it-IT" sz="2800" dirty="0" err="1">
                <a:latin typeface="Times New Roman" panose="02020603050405020304" pitchFamily="18" charset="0"/>
              </a:rPr>
              <a:t>T.a.r</a:t>
            </a:r>
            <a:r>
              <a:rPr lang="it-IT" sz="2800" dirty="0">
                <a:latin typeface="Times New Roman" panose="02020603050405020304" pitchFamily="18" charset="0"/>
              </a:rPr>
              <a:t>., della Cassazione, della Corte dei conti, nonché da Avvocati dello Stato, ma anche da esperti esterni quali professori, avvocati, </a:t>
            </a:r>
          </a:p>
          <a:p>
            <a:pPr marL="109728" indent="0" algn="just">
              <a:buNone/>
            </a:pPr>
            <a:r>
              <a:rPr lang="it-IT" sz="2800" b="1" dirty="0">
                <a:latin typeface="Times New Roman" panose="02020603050405020304" pitchFamily="18" charset="0"/>
              </a:rPr>
              <a:t>economisti</a:t>
            </a:r>
            <a:r>
              <a:rPr lang="it-IT" sz="2800" dirty="0">
                <a:latin typeface="Times New Roman" panose="02020603050405020304" pitchFamily="18" charset="0"/>
              </a:rPr>
              <a:t>, </a:t>
            </a:r>
          </a:p>
          <a:p>
            <a:pPr marL="109728" indent="0" algn="just">
              <a:buNone/>
            </a:pPr>
            <a:r>
              <a:rPr lang="it-IT" sz="2800" b="1" dirty="0">
                <a:latin typeface="Times New Roman" panose="02020603050405020304" pitchFamily="18" charset="0"/>
              </a:rPr>
              <a:t>ingegneri</a:t>
            </a:r>
            <a:r>
              <a:rPr lang="it-IT" sz="2800" dirty="0">
                <a:latin typeface="Times New Roman" panose="02020603050405020304" pitchFamily="18" charset="0"/>
              </a:rPr>
              <a:t>, </a:t>
            </a:r>
          </a:p>
          <a:p>
            <a:pPr marL="109728" indent="0" algn="just">
              <a:buNone/>
            </a:pPr>
            <a:r>
              <a:rPr lang="it-IT" sz="2800" dirty="0">
                <a:latin typeface="Times New Roman" panose="02020603050405020304" pitchFamily="18" charset="0"/>
              </a:rPr>
              <a:t>esperti di </a:t>
            </a:r>
            <a:r>
              <a:rPr lang="it-IT" sz="2800" b="1" i="1" dirty="0" err="1">
                <a:latin typeface="Times New Roman" panose="02020603050405020304" pitchFamily="18" charset="0"/>
              </a:rPr>
              <a:t>drafting</a:t>
            </a:r>
            <a:r>
              <a:rPr lang="it-IT" sz="2800" dirty="0">
                <a:latin typeface="Times New Roman" panose="02020603050405020304" pitchFamily="18" charset="0"/>
              </a:rPr>
              <a:t>, </a:t>
            </a:r>
          </a:p>
          <a:p>
            <a:pPr marL="109728" indent="0" algn="just">
              <a:buNone/>
            </a:pPr>
            <a:r>
              <a:rPr lang="it-IT" sz="2800" dirty="0">
                <a:latin typeface="Times New Roman" panose="02020603050405020304" pitchFamily="18" charset="0"/>
              </a:rPr>
              <a:t>un </a:t>
            </a:r>
            <a:r>
              <a:rPr lang="it-IT" sz="2800" b="1" dirty="0">
                <a:latin typeface="Times New Roman" panose="02020603050405020304" pitchFamily="18" charset="0"/>
              </a:rPr>
              <a:t>informatico</a:t>
            </a:r>
            <a:r>
              <a:rPr lang="it-IT" sz="2800" dirty="0">
                <a:latin typeface="Times New Roman" panose="02020603050405020304" pitchFamily="18" charset="0"/>
              </a:rPr>
              <a:t> </a:t>
            </a:r>
          </a:p>
          <a:p>
            <a:pPr marL="109728" indent="0" algn="just">
              <a:buNone/>
            </a:pPr>
            <a:r>
              <a:rPr lang="it-IT" sz="2800" dirty="0">
                <a:latin typeface="Times New Roman" panose="02020603050405020304" pitchFamily="18" charset="0"/>
              </a:rPr>
              <a:t>e un </a:t>
            </a:r>
            <a:r>
              <a:rPr lang="it-IT" sz="2800" b="1" dirty="0">
                <a:latin typeface="Times New Roman" panose="02020603050405020304" pitchFamily="18" charset="0"/>
              </a:rPr>
              <a:t>accademico</a:t>
            </a:r>
            <a:r>
              <a:rPr lang="it-IT" sz="2800" dirty="0">
                <a:latin typeface="Times New Roman" panose="02020603050405020304" pitchFamily="18" charset="0"/>
              </a:rPr>
              <a:t> </a:t>
            </a:r>
            <a:r>
              <a:rPr lang="it-IT" sz="2800" b="1" dirty="0">
                <a:latin typeface="Times New Roman" panose="02020603050405020304" pitchFamily="18" charset="0"/>
              </a:rPr>
              <a:t>della</a:t>
            </a:r>
            <a:r>
              <a:rPr lang="it-IT" sz="2800" dirty="0">
                <a:latin typeface="Times New Roman" panose="02020603050405020304" pitchFamily="18" charset="0"/>
              </a:rPr>
              <a:t> </a:t>
            </a:r>
            <a:r>
              <a:rPr lang="it-IT" sz="2800" b="1" dirty="0">
                <a:latin typeface="Times New Roman" panose="02020603050405020304" pitchFamily="18" charset="0"/>
              </a:rPr>
              <a:t>Crusca</a:t>
            </a:r>
            <a:r>
              <a:rPr lang="it-IT" sz="2800" dirty="0">
                <a:latin typeface="Times New Roman" panose="02020603050405020304" pitchFamily="18" charset="0"/>
              </a:rPr>
              <a:t>.</a:t>
            </a:r>
            <a:endParaRPr lang="it-IT" sz="3600" b="1" dirty="0">
              <a:latin typeface="+mj-lt"/>
            </a:endParaRP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La legge delega ed il mandato al Consiglio di Stato</a:t>
            </a:r>
          </a:p>
        </p:txBody>
      </p:sp>
      <p:pic>
        <p:nvPicPr>
          <p:cNvPr id="4" name="Immagine 3">
            <a:extLst>
              <a:ext uri="{FF2B5EF4-FFF2-40B4-BE49-F238E27FC236}">
                <a16:creationId xmlns:a16="http://schemas.microsoft.com/office/drawing/2014/main" xmlns="" id="{8C47033F-9D5F-A628-589C-C83B816E2565}"/>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
        <p:nvSpPr>
          <p:cNvPr id="7" name="CasellaDiTesto 6">
            <a:extLst>
              <a:ext uri="{FF2B5EF4-FFF2-40B4-BE49-F238E27FC236}">
                <a16:creationId xmlns:a16="http://schemas.microsoft.com/office/drawing/2014/main" xmlns="" id="{60121F9F-31C7-1033-56B9-56AE80DBD15F}"/>
              </a:ext>
            </a:extLst>
          </p:cNvPr>
          <p:cNvSpPr txBox="1"/>
          <p:nvPr/>
        </p:nvSpPr>
        <p:spPr>
          <a:xfrm rot="1570095">
            <a:off x="3827177" y="4738155"/>
            <a:ext cx="5304657" cy="523220"/>
          </a:xfrm>
          <a:prstGeom prst="rect">
            <a:avLst/>
          </a:prstGeom>
          <a:noFill/>
        </p:spPr>
        <p:txBody>
          <a:bodyPr wrap="none" rtlCol="0">
            <a:spAutoFit/>
          </a:bodyPr>
          <a:lstStyle/>
          <a:p>
            <a:r>
              <a:rPr lang="it-IT" sz="2800" b="1" dirty="0">
                <a:effectLst>
                  <a:outerShdw blurRad="38100" dist="38100" dir="2700000" algn="tl">
                    <a:srgbClr val="000000">
                      <a:alpha val="43137"/>
                    </a:srgbClr>
                  </a:outerShdw>
                </a:effectLst>
              </a:rPr>
              <a:t>Si sono tenute 170 riunioni online</a:t>
            </a:r>
          </a:p>
        </p:txBody>
      </p:sp>
    </p:spTree>
    <p:extLst>
      <p:ext uri="{BB962C8B-B14F-4D97-AF65-F5344CB8AC3E}">
        <p14:creationId xmlns:p14="http://schemas.microsoft.com/office/powerpoint/2010/main" val="1586333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La struttura dello schema di codice</a:t>
            </a:r>
          </a:p>
          <a:p>
            <a:pPr marL="109728" indent="0" algn="just">
              <a:buNone/>
            </a:pPr>
            <a:endParaRPr lang="it-IT" sz="2800" b="1" dirty="0">
              <a:latin typeface="+mj-lt"/>
            </a:endParaRPr>
          </a:p>
          <a:p>
            <a:pPr marL="109728" indent="0" algn="just">
              <a:buNone/>
            </a:pPr>
            <a:r>
              <a:rPr lang="it-IT" sz="2400" dirty="0">
                <a:latin typeface="Times New Roman" panose="02020603050405020304" pitchFamily="18" charset="0"/>
              </a:rPr>
              <a:t>Lo “Schema definitivo di codice” che si sottopone al Governo ha un </a:t>
            </a:r>
            <a:r>
              <a:rPr lang="it-IT" sz="2400" b="1" dirty="0">
                <a:latin typeface="Times New Roman" panose="02020603050405020304" pitchFamily="18" charset="0"/>
              </a:rPr>
              <a:t>numero di articoli analogo a quelli del codice vigente</a:t>
            </a:r>
            <a:r>
              <a:rPr lang="it-IT" sz="2400" dirty="0">
                <a:latin typeface="Times New Roman" panose="02020603050405020304" pitchFamily="18" charset="0"/>
              </a:rPr>
              <a:t>, ma ne riduce di molto i commi, riduce di quasi </a:t>
            </a:r>
            <a:r>
              <a:rPr lang="it-IT" sz="2400" u="sng" dirty="0">
                <a:latin typeface="Times New Roman" panose="02020603050405020304" pitchFamily="18" charset="0"/>
              </a:rPr>
              <a:t>un terzo</a:t>
            </a:r>
            <a:r>
              <a:rPr lang="it-IT" sz="2400" dirty="0">
                <a:latin typeface="Times New Roman" panose="02020603050405020304" pitchFamily="18" charset="0"/>
              </a:rPr>
              <a:t> le parole e i caratteri utilizzati e, con i suoi allegati, </a:t>
            </a:r>
            <a:r>
              <a:rPr lang="it-IT" sz="2400" b="1" dirty="0">
                <a:latin typeface="Times New Roman" panose="02020603050405020304" pitchFamily="18" charset="0"/>
              </a:rPr>
              <a:t>abbatte in modo rilevante il numero di norme e linee guida di attuazione</a:t>
            </a:r>
            <a:r>
              <a:rPr lang="it-IT" sz="2400" dirty="0">
                <a:latin typeface="Times New Roman" panose="02020603050405020304" pitchFamily="18" charset="0"/>
              </a:rPr>
              <a:t>.</a:t>
            </a:r>
          </a:p>
          <a:p>
            <a:pPr marL="109728" indent="0" algn="just">
              <a:buNone/>
            </a:pPr>
            <a:endParaRPr lang="it-IT" sz="2400" dirty="0">
              <a:latin typeface="Times New Roman" panose="02020603050405020304" pitchFamily="18" charset="0"/>
            </a:endParaRPr>
          </a:p>
          <a:p>
            <a:pPr algn="just"/>
            <a:r>
              <a:rPr lang="it-IT" sz="2400" b="1" dirty="0">
                <a:latin typeface="Times New Roman" panose="02020603050405020304" pitchFamily="18" charset="0"/>
              </a:rPr>
              <a:t>229 articoli</a:t>
            </a:r>
          </a:p>
          <a:p>
            <a:pPr algn="just"/>
            <a:r>
              <a:rPr lang="it-IT" sz="2400" b="1" dirty="0">
                <a:latin typeface="Times New Roman" panose="02020603050405020304" pitchFamily="18" charset="0"/>
              </a:rPr>
              <a:t>36 allegati </a:t>
            </a:r>
            <a:r>
              <a:rPr lang="it-IT" sz="2400" dirty="0">
                <a:latin typeface="Times New Roman" panose="02020603050405020304" pitchFamily="18" charset="0"/>
              </a:rPr>
              <a:t>(sostituiscono 25 attuali, 17 linee guida e 15 regolamenti)</a:t>
            </a:r>
          </a:p>
          <a:p>
            <a:pPr algn="just"/>
            <a:endParaRPr lang="it-IT" sz="3200" b="1" dirty="0">
              <a:latin typeface="+mj-lt"/>
            </a:endParaRPr>
          </a:p>
        </p:txBody>
      </p:sp>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3CD945-E669-B3C0-56F6-F4EB6F76E2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7" name="Immagine 6">
            <a:extLst>
              <a:ext uri="{FF2B5EF4-FFF2-40B4-BE49-F238E27FC236}">
                <a16:creationId xmlns:a16="http://schemas.microsoft.com/office/drawing/2014/main" xmlns="" id="{3FD5F276-354B-E189-EE54-F3B1194097BD}"/>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815105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endParaRPr lang="it-IT" sz="3200" dirty="0">
              <a:latin typeface="+mj-lt"/>
            </a:endParaRPr>
          </a:p>
          <a:p>
            <a:pPr marL="109728" indent="0" algn="just">
              <a:buNone/>
            </a:pPr>
            <a:endParaRPr lang="it-IT" sz="3200" dirty="0">
              <a:latin typeface="+mj-lt"/>
            </a:endParaRPr>
          </a:p>
        </p:txBody>
      </p:sp>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3CD945-E669-B3C0-56F6-F4EB6F76E2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graphicFrame>
        <p:nvGraphicFramePr>
          <p:cNvPr id="13" name="Diagramma 12">
            <a:extLst>
              <a:ext uri="{FF2B5EF4-FFF2-40B4-BE49-F238E27FC236}">
                <a16:creationId xmlns:a16="http://schemas.microsoft.com/office/drawing/2014/main" xmlns="" id="{FAEDB66C-874C-0296-C261-C14EA7081E92}"/>
              </a:ext>
            </a:extLst>
          </p:cNvPr>
          <p:cNvGraphicFramePr/>
          <p:nvPr>
            <p:extLst>
              <p:ext uri="{D42A27DB-BD31-4B8C-83A1-F6EECF244321}">
                <p14:modId xmlns:p14="http://schemas.microsoft.com/office/powerpoint/2010/main" val="1584140710"/>
              </p:ext>
            </p:extLst>
          </p:nvPr>
        </p:nvGraphicFramePr>
        <p:xfrm>
          <a:off x="130968" y="1397000"/>
          <a:ext cx="8833520" cy="5200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13656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dirty="0">
                <a:latin typeface="+mj-lt"/>
              </a:rPr>
              <a:t>[…] le </a:t>
            </a:r>
            <a:r>
              <a:rPr lang="it-IT" sz="2400" b="1" dirty="0">
                <a:latin typeface="+mj-lt"/>
              </a:rPr>
              <a:t>novità</a:t>
            </a:r>
            <a:r>
              <a:rPr lang="it-IT" sz="2400" dirty="0">
                <a:latin typeface="+mj-lt"/>
              </a:rPr>
              <a:t> sono </a:t>
            </a:r>
            <a:r>
              <a:rPr lang="it-IT" sz="2400" u="sng" dirty="0">
                <a:latin typeface="+mj-lt"/>
              </a:rPr>
              <a:t>molteplici</a:t>
            </a:r>
            <a:r>
              <a:rPr lang="it-IT" sz="2400" dirty="0">
                <a:latin typeface="+mj-lt"/>
              </a:rPr>
              <a:t>, tutte analiticamente illustrate nella </a:t>
            </a:r>
          </a:p>
          <a:p>
            <a:pPr marL="109728" indent="0" algn="ctr">
              <a:buNone/>
            </a:pPr>
            <a:endParaRPr lang="it-IT" sz="2400" b="1" dirty="0">
              <a:latin typeface="+mj-lt"/>
            </a:endParaRPr>
          </a:p>
          <a:p>
            <a:pPr marL="109728" indent="0" algn="ctr">
              <a:buNone/>
            </a:pPr>
            <a:r>
              <a:rPr lang="it-IT" sz="2400" b="1" dirty="0">
                <a:latin typeface="+mj-lt"/>
              </a:rPr>
              <a:t>RELAZIONE DI ACCOMPAGNAMENTO</a:t>
            </a:r>
          </a:p>
          <a:p>
            <a:pPr marL="109728" indent="0" algn="just">
              <a:buNone/>
            </a:pPr>
            <a:endParaRPr lang="it-IT" sz="2400" dirty="0">
              <a:latin typeface="+mj-lt"/>
            </a:endParaRPr>
          </a:p>
          <a:p>
            <a:pPr marL="109728" indent="0" algn="just">
              <a:buNone/>
            </a:pPr>
            <a:r>
              <a:rPr lang="it-IT" sz="2400" dirty="0">
                <a:latin typeface="+mj-lt"/>
              </a:rPr>
              <a:t>un “materiale della legge” (</a:t>
            </a:r>
            <a:r>
              <a:rPr lang="it-IT" sz="2400" dirty="0" err="1">
                <a:latin typeface="+mj-lt"/>
              </a:rPr>
              <a:t>Gesetzmaterial</a:t>
            </a:r>
            <a:r>
              <a:rPr lang="it-IT" sz="2400" dirty="0">
                <a:latin typeface="+mj-lt"/>
              </a:rPr>
              <a:t>) che si propone come un vero e proprio </a:t>
            </a:r>
            <a:r>
              <a:rPr lang="it-IT" sz="2400" b="1" dirty="0">
                <a:latin typeface="+mj-lt"/>
              </a:rPr>
              <a:t>manuale operativo</a:t>
            </a:r>
            <a:r>
              <a:rPr lang="it-IT" sz="2400" dirty="0">
                <a:latin typeface="+mj-lt"/>
              </a:rPr>
              <a:t> per l’uso del nuovo codice, assorbendo anche la funzione di indirizzo attuativo sinora rivestita dalle “linee guida non vincolanti”.</a:t>
            </a:r>
            <a:endParaRPr lang="it-IT" sz="3200" dirty="0">
              <a:latin typeface="+mj-lt"/>
            </a:endParaRPr>
          </a:p>
        </p:txBody>
      </p:sp>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3CD945-E669-B3C0-56F6-F4EB6F76E2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7" name="Immagine 6">
            <a:extLst>
              <a:ext uri="{FF2B5EF4-FFF2-40B4-BE49-F238E27FC236}">
                <a16:creationId xmlns:a16="http://schemas.microsoft.com/office/drawing/2014/main" xmlns="" id="{3FD5F276-354B-E189-EE54-F3B1194097BD}"/>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362945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dirty="0">
                <a:latin typeface="Times New Roman" panose="02020603050405020304" pitchFamily="18" charset="0"/>
              </a:rPr>
              <a:t>Si è scelto di redigere un codice che non rinvii a ulteriori provvedimenti attuativi e sia immediatamente “</a:t>
            </a:r>
            <a:r>
              <a:rPr lang="it-IT" sz="2400" b="1" dirty="0" err="1">
                <a:latin typeface="Times New Roman" panose="02020603050405020304" pitchFamily="18" charset="0"/>
              </a:rPr>
              <a:t>autoesecutivo</a:t>
            </a:r>
            <a:r>
              <a:rPr lang="it-IT" sz="2400" dirty="0">
                <a:latin typeface="Times New Roman" panose="02020603050405020304" pitchFamily="18" charset="0"/>
              </a:rPr>
              <a:t>”, consentendo da subito una piena conoscenza dell’intera disciplina da attuare. </a:t>
            </a:r>
          </a:p>
          <a:p>
            <a:pPr marL="109728" indent="0" algn="just">
              <a:buNone/>
            </a:pPr>
            <a:endParaRPr lang="it-IT" sz="2400" dirty="0">
              <a:latin typeface="Times New Roman" panose="02020603050405020304" pitchFamily="18" charset="0"/>
            </a:endParaRPr>
          </a:p>
          <a:p>
            <a:pPr marL="109728" indent="0" algn="just">
              <a:buNone/>
            </a:pPr>
            <a:r>
              <a:rPr lang="it-IT" sz="2400" dirty="0">
                <a:latin typeface="Times New Roman" panose="02020603050405020304" pitchFamily="18" charset="0"/>
              </a:rPr>
              <a:t>Ciò è stato possibile grazie a un </a:t>
            </a:r>
            <a:r>
              <a:rPr lang="it-IT" sz="2400" b="1" dirty="0">
                <a:latin typeface="Times New Roman" panose="02020603050405020304" pitchFamily="18" charset="0"/>
              </a:rPr>
              <a:t>innovativo meccanismo di delegificazione</a:t>
            </a:r>
            <a:r>
              <a:rPr lang="it-IT" sz="2400" dirty="0">
                <a:latin typeface="Times New Roman" panose="02020603050405020304" pitchFamily="18" charset="0"/>
              </a:rPr>
              <a:t> che opera sugli allegati al codice (</a:t>
            </a:r>
            <a:r>
              <a:rPr lang="it-IT" sz="2400" u="sng" dirty="0">
                <a:latin typeface="Times New Roman" panose="02020603050405020304" pitchFamily="18" charset="0"/>
              </a:rPr>
              <a:t>legislativi</a:t>
            </a:r>
            <a:r>
              <a:rPr lang="it-IT" sz="2400" dirty="0">
                <a:latin typeface="Times New Roman" panose="02020603050405020304" pitchFamily="18" charset="0"/>
              </a:rPr>
              <a:t> in prima applicazione, </a:t>
            </a:r>
            <a:r>
              <a:rPr lang="it-IT" sz="2400" u="sng" dirty="0">
                <a:latin typeface="Times New Roman" panose="02020603050405020304" pitchFamily="18" charset="0"/>
              </a:rPr>
              <a:t>regolamentari</a:t>
            </a:r>
            <a:r>
              <a:rPr lang="it-IT" sz="2400" dirty="0">
                <a:latin typeface="Times New Roman" panose="02020603050405020304" pitchFamily="18" charset="0"/>
              </a:rPr>
              <a:t> a regime).</a:t>
            </a:r>
            <a:endParaRPr lang="it-IT" sz="4000" b="1" dirty="0">
              <a:latin typeface="+mj-lt"/>
            </a:endParaRPr>
          </a:p>
        </p:txBody>
      </p:sp>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F397B8-B480-AEC3-E9FC-60FA1CB05F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13" name="Immagine 12">
            <a:extLst>
              <a:ext uri="{FF2B5EF4-FFF2-40B4-BE49-F238E27FC236}">
                <a16:creationId xmlns:a16="http://schemas.microsoft.com/office/drawing/2014/main" xmlns="" id="{2602894B-5167-D914-010C-ED3F6B9ED2AF}"/>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315432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F397B8-B480-AEC3-E9FC-60FA1CB05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grpSp>
        <p:nvGrpSpPr>
          <p:cNvPr id="8" name="Gruppo 7">
            <a:extLst>
              <a:ext uri="{FF2B5EF4-FFF2-40B4-BE49-F238E27FC236}">
                <a16:creationId xmlns:a16="http://schemas.microsoft.com/office/drawing/2014/main" xmlns="" id="{BD394C67-CAC9-0A1A-67E8-798E53CD0929}"/>
              </a:ext>
            </a:extLst>
          </p:cNvPr>
          <p:cNvGrpSpPr/>
          <p:nvPr/>
        </p:nvGrpSpPr>
        <p:grpSpPr>
          <a:xfrm>
            <a:off x="1547670" y="1197445"/>
            <a:ext cx="7056761" cy="5255196"/>
            <a:chOff x="1547664" y="1197445"/>
            <a:chExt cx="7056761" cy="5255196"/>
          </a:xfrm>
        </p:grpSpPr>
        <p:sp>
          <p:nvSpPr>
            <p:cNvPr id="9" name="Figura a mano libera: forma 8">
              <a:extLst>
                <a:ext uri="{FF2B5EF4-FFF2-40B4-BE49-F238E27FC236}">
                  <a16:creationId xmlns:a16="http://schemas.microsoft.com/office/drawing/2014/main" xmlns="" id="{5C1A98A6-DF68-3BA1-C4B9-0FD374A83973}"/>
                </a:ext>
              </a:extLst>
            </p:cNvPr>
            <p:cNvSpPr/>
            <p:nvPr/>
          </p:nvSpPr>
          <p:spPr>
            <a:xfrm rot="21600000">
              <a:off x="2746732" y="1197445"/>
              <a:ext cx="5826405" cy="848431"/>
            </a:xfrm>
            <a:custGeom>
              <a:avLst/>
              <a:gdLst>
                <a:gd name="connsiteX0" fmla="*/ 0 w 5826405"/>
                <a:gd name="connsiteY0" fmla="*/ 0 h 848429"/>
                <a:gd name="connsiteX1" fmla="*/ 5402191 w 5826405"/>
                <a:gd name="connsiteY1" fmla="*/ 0 h 848429"/>
                <a:gd name="connsiteX2" fmla="*/ 5826405 w 5826405"/>
                <a:gd name="connsiteY2" fmla="*/ 424215 h 848429"/>
                <a:gd name="connsiteX3" fmla="*/ 5402191 w 5826405"/>
                <a:gd name="connsiteY3" fmla="*/ 848429 h 848429"/>
                <a:gd name="connsiteX4" fmla="*/ 0 w 5826405"/>
                <a:gd name="connsiteY4" fmla="*/ 848429 h 848429"/>
                <a:gd name="connsiteX5" fmla="*/ 0 w 5826405"/>
                <a:gd name="connsiteY5" fmla="*/ 0 h 8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6405" h="848429">
                  <a:moveTo>
                    <a:pt x="5826405" y="848428"/>
                  </a:moveTo>
                  <a:lnTo>
                    <a:pt x="424214" y="848428"/>
                  </a:lnTo>
                  <a:lnTo>
                    <a:pt x="0" y="424214"/>
                  </a:lnTo>
                  <a:lnTo>
                    <a:pt x="424214" y="1"/>
                  </a:lnTo>
                  <a:lnTo>
                    <a:pt x="5826405" y="1"/>
                  </a:lnTo>
                  <a:lnTo>
                    <a:pt x="5826405" y="848428"/>
                  </a:lnTo>
                  <a:close/>
                </a:path>
              </a:pathLst>
            </a:custGeom>
            <a:solidFill>
              <a:schemeClr val="accent1">
                <a:lumMod val="60000"/>
                <a:lumOff val="40000"/>
              </a:schemeClr>
            </a:solidFill>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6241" tIns="53341" rIns="99568" bIns="53341" numCol="1" spcCol="1270" anchor="ctr" anchorCtr="0">
              <a:noAutofit/>
            </a:bodyPr>
            <a:lstStyle/>
            <a:p>
              <a:pPr algn="ctr" defTabSz="622300">
                <a:lnSpc>
                  <a:spcPct val="90000"/>
                </a:lnSpc>
                <a:spcBef>
                  <a:spcPct val="0"/>
                </a:spcBef>
                <a:spcAft>
                  <a:spcPct val="35000"/>
                </a:spcAft>
              </a:pPr>
              <a:r>
                <a:rPr lang="it-IT" sz="1400" b="1" dirty="0"/>
                <a:t>LIBRO I</a:t>
              </a:r>
              <a:r>
                <a:rPr lang="it-IT" sz="1400" dirty="0"/>
                <a:t> </a:t>
              </a:r>
            </a:p>
            <a:p>
              <a:pPr algn="ctr" defTabSz="622300">
                <a:lnSpc>
                  <a:spcPct val="90000"/>
                </a:lnSpc>
                <a:spcBef>
                  <a:spcPct val="0"/>
                </a:spcBef>
                <a:spcAft>
                  <a:spcPct val="35000"/>
                </a:spcAft>
              </a:pPr>
              <a:r>
                <a:rPr lang="it-IT" sz="1400" dirty="0"/>
                <a:t>DEI PRINCIPI, DELLA DIGITALIZZAZIONE, DELLA PROGRAMMAZIONE E DELLA PROGETTAZIONE</a:t>
              </a:r>
            </a:p>
          </p:txBody>
        </p:sp>
        <p:sp>
          <p:nvSpPr>
            <p:cNvPr id="11" name="Ovale 10" descr="Libro aperto contorno">
              <a:extLst>
                <a:ext uri="{FF2B5EF4-FFF2-40B4-BE49-F238E27FC236}">
                  <a16:creationId xmlns:a16="http://schemas.microsoft.com/office/drawing/2014/main" xmlns="" id="{6A665CCD-F0F7-C9E4-2A62-1F10F675C22C}"/>
                </a:ext>
              </a:extLst>
            </p:cNvPr>
            <p:cNvSpPr/>
            <p:nvPr/>
          </p:nvSpPr>
          <p:spPr>
            <a:xfrm>
              <a:off x="1547664" y="1197446"/>
              <a:ext cx="848429" cy="848429"/>
            </a:xfrm>
            <a:prstGeom prst="ellipse">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12" name="Figura a mano libera: forma 11">
              <a:extLst>
                <a:ext uri="{FF2B5EF4-FFF2-40B4-BE49-F238E27FC236}">
                  <a16:creationId xmlns:a16="http://schemas.microsoft.com/office/drawing/2014/main" xmlns="" id="{950FBF97-0C97-800B-6BD5-121A41E2BFDF}"/>
                </a:ext>
              </a:extLst>
            </p:cNvPr>
            <p:cNvSpPr/>
            <p:nvPr/>
          </p:nvSpPr>
          <p:spPr>
            <a:xfrm rot="21600000">
              <a:off x="2746732" y="2299136"/>
              <a:ext cx="5826405" cy="848431"/>
            </a:xfrm>
            <a:custGeom>
              <a:avLst/>
              <a:gdLst>
                <a:gd name="connsiteX0" fmla="*/ 0 w 5826405"/>
                <a:gd name="connsiteY0" fmla="*/ 0 h 848429"/>
                <a:gd name="connsiteX1" fmla="*/ 5402191 w 5826405"/>
                <a:gd name="connsiteY1" fmla="*/ 0 h 848429"/>
                <a:gd name="connsiteX2" fmla="*/ 5826405 w 5826405"/>
                <a:gd name="connsiteY2" fmla="*/ 424215 h 848429"/>
                <a:gd name="connsiteX3" fmla="*/ 5402191 w 5826405"/>
                <a:gd name="connsiteY3" fmla="*/ 848429 h 848429"/>
                <a:gd name="connsiteX4" fmla="*/ 0 w 5826405"/>
                <a:gd name="connsiteY4" fmla="*/ 848429 h 848429"/>
                <a:gd name="connsiteX5" fmla="*/ 0 w 5826405"/>
                <a:gd name="connsiteY5" fmla="*/ 0 h 8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6405" h="848429">
                  <a:moveTo>
                    <a:pt x="5826405" y="848428"/>
                  </a:moveTo>
                  <a:lnTo>
                    <a:pt x="424214" y="848428"/>
                  </a:lnTo>
                  <a:lnTo>
                    <a:pt x="0" y="424214"/>
                  </a:lnTo>
                  <a:lnTo>
                    <a:pt x="424214" y="1"/>
                  </a:lnTo>
                  <a:lnTo>
                    <a:pt x="5826405" y="1"/>
                  </a:lnTo>
                  <a:lnTo>
                    <a:pt x="5826405" y="848428"/>
                  </a:lnTo>
                  <a:close/>
                </a:path>
              </a:pathLst>
            </a:custGeom>
            <a:solidFill>
              <a:schemeClr val="accent1">
                <a:lumMod val="60000"/>
                <a:lumOff val="40000"/>
              </a:schemeClr>
            </a:solidFill>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6241" tIns="53341" rIns="99568" bIns="53341" numCol="1" spcCol="1270" anchor="ctr" anchorCtr="0">
              <a:noAutofit/>
            </a:bodyPr>
            <a:lstStyle/>
            <a:p>
              <a:pPr algn="ctr" defTabSz="622300">
                <a:lnSpc>
                  <a:spcPct val="90000"/>
                </a:lnSpc>
                <a:spcBef>
                  <a:spcPct val="0"/>
                </a:spcBef>
                <a:spcAft>
                  <a:spcPct val="35000"/>
                </a:spcAft>
              </a:pPr>
              <a:r>
                <a:rPr lang="it-IT" sz="1400" b="1" dirty="0"/>
                <a:t>LIBRO II</a:t>
              </a:r>
            </a:p>
            <a:p>
              <a:pPr algn="ctr" defTabSz="622300">
                <a:lnSpc>
                  <a:spcPct val="90000"/>
                </a:lnSpc>
                <a:spcBef>
                  <a:spcPct val="0"/>
                </a:spcBef>
                <a:spcAft>
                  <a:spcPct val="35000"/>
                </a:spcAft>
              </a:pPr>
              <a:r>
                <a:rPr lang="it-IT" sz="1400" dirty="0"/>
                <a:t>DELL’APPALTO</a:t>
              </a:r>
            </a:p>
          </p:txBody>
        </p:sp>
        <p:sp>
          <p:nvSpPr>
            <p:cNvPr id="13" name="Ovale 12">
              <a:extLst>
                <a:ext uri="{FF2B5EF4-FFF2-40B4-BE49-F238E27FC236}">
                  <a16:creationId xmlns:a16="http://schemas.microsoft.com/office/drawing/2014/main" xmlns="" id="{ADF57999-8535-E658-F357-AF829C1C12C2}"/>
                </a:ext>
              </a:extLst>
            </p:cNvPr>
            <p:cNvSpPr/>
            <p:nvPr/>
          </p:nvSpPr>
          <p:spPr>
            <a:xfrm>
              <a:off x="1547664" y="2299137"/>
              <a:ext cx="848429" cy="848429"/>
            </a:xfrm>
            <a:prstGeom prst="ellipse">
              <a:avLst/>
            </a:prstGeom>
            <a: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14" name="Figura a mano libera: forma 13">
              <a:extLst>
                <a:ext uri="{FF2B5EF4-FFF2-40B4-BE49-F238E27FC236}">
                  <a16:creationId xmlns:a16="http://schemas.microsoft.com/office/drawing/2014/main" xmlns="" id="{46217453-4DB1-7C92-85B1-CFB724DA5263}"/>
                </a:ext>
              </a:extLst>
            </p:cNvPr>
            <p:cNvSpPr/>
            <p:nvPr/>
          </p:nvSpPr>
          <p:spPr>
            <a:xfrm rot="21600000">
              <a:off x="2778020" y="3400828"/>
              <a:ext cx="5826405" cy="848430"/>
            </a:xfrm>
            <a:custGeom>
              <a:avLst/>
              <a:gdLst>
                <a:gd name="connsiteX0" fmla="*/ 0 w 5826405"/>
                <a:gd name="connsiteY0" fmla="*/ 0 h 848429"/>
                <a:gd name="connsiteX1" fmla="*/ 5402191 w 5826405"/>
                <a:gd name="connsiteY1" fmla="*/ 0 h 848429"/>
                <a:gd name="connsiteX2" fmla="*/ 5826405 w 5826405"/>
                <a:gd name="connsiteY2" fmla="*/ 424215 h 848429"/>
                <a:gd name="connsiteX3" fmla="*/ 5402191 w 5826405"/>
                <a:gd name="connsiteY3" fmla="*/ 848429 h 848429"/>
                <a:gd name="connsiteX4" fmla="*/ 0 w 5826405"/>
                <a:gd name="connsiteY4" fmla="*/ 848429 h 848429"/>
                <a:gd name="connsiteX5" fmla="*/ 0 w 5826405"/>
                <a:gd name="connsiteY5" fmla="*/ 0 h 8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6405" h="848429">
                  <a:moveTo>
                    <a:pt x="5826405" y="848428"/>
                  </a:moveTo>
                  <a:lnTo>
                    <a:pt x="424214" y="848428"/>
                  </a:lnTo>
                  <a:lnTo>
                    <a:pt x="0" y="424214"/>
                  </a:lnTo>
                  <a:lnTo>
                    <a:pt x="424214" y="1"/>
                  </a:lnTo>
                  <a:lnTo>
                    <a:pt x="5826405" y="1"/>
                  </a:lnTo>
                  <a:lnTo>
                    <a:pt x="5826405" y="8484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6241" tIns="53341" rIns="99568" bIns="53340" numCol="1" spcCol="1270" anchor="ctr" anchorCtr="0">
              <a:noAutofit/>
            </a:bodyPr>
            <a:lstStyle/>
            <a:p>
              <a:pPr algn="ctr" defTabSz="622300">
                <a:lnSpc>
                  <a:spcPct val="90000"/>
                </a:lnSpc>
                <a:spcBef>
                  <a:spcPct val="0"/>
                </a:spcBef>
                <a:spcAft>
                  <a:spcPct val="35000"/>
                </a:spcAft>
              </a:pPr>
              <a:r>
                <a:rPr lang="it-IT" sz="1400" b="1" dirty="0"/>
                <a:t>LIBRO III</a:t>
              </a:r>
            </a:p>
            <a:p>
              <a:pPr algn="ctr" defTabSz="622300">
                <a:lnSpc>
                  <a:spcPct val="90000"/>
                </a:lnSpc>
                <a:spcBef>
                  <a:spcPct val="0"/>
                </a:spcBef>
                <a:spcAft>
                  <a:spcPct val="35000"/>
                </a:spcAft>
              </a:pPr>
              <a:r>
                <a:rPr lang="it-IT" sz="1400" dirty="0"/>
                <a:t>DELL’APPALTO NEI SETTORI SPECIALI</a:t>
              </a:r>
            </a:p>
          </p:txBody>
        </p:sp>
        <p:sp>
          <p:nvSpPr>
            <p:cNvPr id="15" name="Ovale 14">
              <a:extLst>
                <a:ext uri="{FF2B5EF4-FFF2-40B4-BE49-F238E27FC236}">
                  <a16:creationId xmlns:a16="http://schemas.microsoft.com/office/drawing/2014/main" xmlns="" id="{1D62BBB2-73FC-E59E-7AB0-CD4011507B0F}"/>
                </a:ext>
              </a:extLst>
            </p:cNvPr>
            <p:cNvSpPr/>
            <p:nvPr/>
          </p:nvSpPr>
          <p:spPr>
            <a:xfrm>
              <a:off x="1547664" y="3400829"/>
              <a:ext cx="848429" cy="848429"/>
            </a:xfrm>
            <a:prstGeom prst="ellipse">
              <a:avLst/>
            </a:prstGeom>
            <a: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16" name="Figura a mano libera: forma 15">
              <a:extLst>
                <a:ext uri="{FF2B5EF4-FFF2-40B4-BE49-F238E27FC236}">
                  <a16:creationId xmlns:a16="http://schemas.microsoft.com/office/drawing/2014/main" xmlns="" id="{9380E958-FA8C-1167-7564-299E9EFB520D}"/>
                </a:ext>
              </a:extLst>
            </p:cNvPr>
            <p:cNvSpPr/>
            <p:nvPr/>
          </p:nvSpPr>
          <p:spPr>
            <a:xfrm rot="21600000">
              <a:off x="2746732" y="4502520"/>
              <a:ext cx="5826405" cy="848430"/>
            </a:xfrm>
            <a:custGeom>
              <a:avLst/>
              <a:gdLst>
                <a:gd name="connsiteX0" fmla="*/ 0 w 5826405"/>
                <a:gd name="connsiteY0" fmla="*/ 0 h 848429"/>
                <a:gd name="connsiteX1" fmla="*/ 5402191 w 5826405"/>
                <a:gd name="connsiteY1" fmla="*/ 0 h 848429"/>
                <a:gd name="connsiteX2" fmla="*/ 5826405 w 5826405"/>
                <a:gd name="connsiteY2" fmla="*/ 424215 h 848429"/>
                <a:gd name="connsiteX3" fmla="*/ 5402191 w 5826405"/>
                <a:gd name="connsiteY3" fmla="*/ 848429 h 848429"/>
                <a:gd name="connsiteX4" fmla="*/ 0 w 5826405"/>
                <a:gd name="connsiteY4" fmla="*/ 848429 h 848429"/>
                <a:gd name="connsiteX5" fmla="*/ 0 w 5826405"/>
                <a:gd name="connsiteY5" fmla="*/ 0 h 8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6405" h="848429">
                  <a:moveTo>
                    <a:pt x="5826405" y="848428"/>
                  </a:moveTo>
                  <a:lnTo>
                    <a:pt x="424214" y="848428"/>
                  </a:lnTo>
                  <a:lnTo>
                    <a:pt x="0" y="424214"/>
                  </a:lnTo>
                  <a:lnTo>
                    <a:pt x="424214" y="1"/>
                  </a:lnTo>
                  <a:lnTo>
                    <a:pt x="5826405" y="1"/>
                  </a:lnTo>
                  <a:lnTo>
                    <a:pt x="5826405" y="848428"/>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6241" tIns="53341" rIns="99568" bIns="53340" numCol="1" spcCol="1270" anchor="ctr" anchorCtr="0">
              <a:noAutofit/>
            </a:bodyPr>
            <a:lstStyle/>
            <a:p>
              <a:pPr algn="ctr" defTabSz="622300">
                <a:lnSpc>
                  <a:spcPct val="90000"/>
                </a:lnSpc>
                <a:spcBef>
                  <a:spcPct val="0"/>
                </a:spcBef>
                <a:spcAft>
                  <a:spcPct val="35000"/>
                </a:spcAft>
              </a:pPr>
              <a:r>
                <a:rPr lang="it-IT" sz="1400" b="1" dirty="0"/>
                <a:t>LIBRO IV</a:t>
              </a:r>
            </a:p>
            <a:p>
              <a:pPr algn="ctr" defTabSz="622300">
                <a:lnSpc>
                  <a:spcPct val="90000"/>
                </a:lnSpc>
                <a:spcBef>
                  <a:spcPct val="0"/>
                </a:spcBef>
                <a:spcAft>
                  <a:spcPct val="35000"/>
                </a:spcAft>
              </a:pPr>
              <a:r>
                <a:rPr lang="it-IT" sz="1400" dirty="0"/>
                <a:t>DEL PARTENARIATO PUBBLICO-PRIVATO E DELLE CONCESSIONI</a:t>
              </a:r>
            </a:p>
          </p:txBody>
        </p:sp>
        <p:sp>
          <p:nvSpPr>
            <p:cNvPr id="17" name="Ovale 16">
              <a:extLst>
                <a:ext uri="{FF2B5EF4-FFF2-40B4-BE49-F238E27FC236}">
                  <a16:creationId xmlns:a16="http://schemas.microsoft.com/office/drawing/2014/main" xmlns="" id="{781FBAAD-BDBB-1981-F0D4-B0A6F92670FD}"/>
                </a:ext>
              </a:extLst>
            </p:cNvPr>
            <p:cNvSpPr/>
            <p:nvPr/>
          </p:nvSpPr>
          <p:spPr>
            <a:xfrm>
              <a:off x="1547664" y="4502521"/>
              <a:ext cx="848429" cy="848429"/>
            </a:xfrm>
            <a:prstGeom prst="ellipse">
              <a:avLst/>
            </a:prstGeom>
            <a: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18" name="Figura a mano libera: forma 17">
              <a:extLst>
                <a:ext uri="{FF2B5EF4-FFF2-40B4-BE49-F238E27FC236}">
                  <a16:creationId xmlns:a16="http://schemas.microsoft.com/office/drawing/2014/main" xmlns="" id="{5E57D3C6-FB0F-0F95-8B48-16A45B3D25C4}"/>
                </a:ext>
              </a:extLst>
            </p:cNvPr>
            <p:cNvSpPr/>
            <p:nvPr/>
          </p:nvSpPr>
          <p:spPr>
            <a:xfrm rot="21600000">
              <a:off x="2746732" y="5604211"/>
              <a:ext cx="5826406" cy="848430"/>
            </a:xfrm>
            <a:custGeom>
              <a:avLst/>
              <a:gdLst>
                <a:gd name="connsiteX0" fmla="*/ 0 w 5826405"/>
                <a:gd name="connsiteY0" fmla="*/ 0 h 848429"/>
                <a:gd name="connsiteX1" fmla="*/ 5402191 w 5826405"/>
                <a:gd name="connsiteY1" fmla="*/ 0 h 848429"/>
                <a:gd name="connsiteX2" fmla="*/ 5826405 w 5826405"/>
                <a:gd name="connsiteY2" fmla="*/ 424215 h 848429"/>
                <a:gd name="connsiteX3" fmla="*/ 5402191 w 5826405"/>
                <a:gd name="connsiteY3" fmla="*/ 848429 h 848429"/>
                <a:gd name="connsiteX4" fmla="*/ 0 w 5826405"/>
                <a:gd name="connsiteY4" fmla="*/ 848429 h 848429"/>
                <a:gd name="connsiteX5" fmla="*/ 0 w 5826405"/>
                <a:gd name="connsiteY5" fmla="*/ 0 h 84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6405" h="848429">
                  <a:moveTo>
                    <a:pt x="5826405" y="848428"/>
                  </a:moveTo>
                  <a:lnTo>
                    <a:pt x="424214" y="848428"/>
                  </a:lnTo>
                  <a:lnTo>
                    <a:pt x="0" y="424214"/>
                  </a:lnTo>
                  <a:lnTo>
                    <a:pt x="424214" y="1"/>
                  </a:lnTo>
                  <a:lnTo>
                    <a:pt x="5826405" y="1"/>
                  </a:lnTo>
                  <a:lnTo>
                    <a:pt x="5826405" y="848428"/>
                  </a:lnTo>
                  <a:close/>
                </a:path>
              </a:pathLst>
            </a:custGeom>
            <a:solidFill>
              <a:schemeClr val="accent1">
                <a:lumMod val="60000"/>
                <a:lumOff val="40000"/>
              </a:schemeClr>
            </a:solidFill>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86241" tIns="53341" rIns="99568" bIns="53341" numCol="1" spcCol="1270" anchor="ctr" anchorCtr="0">
              <a:noAutofit/>
            </a:bodyPr>
            <a:lstStyle/>
            <a:p>
              <a:pPr algn="ctr" defTabSz="622300">
                <a:lnSpc>
                  <a:spcPct val="90000"/>
                </a:lnSpc>
                <a:spcBef>
                  <a:spcPct val="0"/>
                </a:spcBef>
                <a:spcAft>
                  <a:spcPct val="35000"/>
                </a:spcAft>
              </a:pPr>
              <a:r>
                <a:rPr lang="it-IT" sz="1400" b="1" dirty="0"/>
                <a:t>LIBRO V</a:t>
              </a:r>
            </a:p>
            <a:p>
              <a:pPr algn="ctr" defTabSz="622300">
                <a:lnSpc>
                  <a:spcPct val="90000"/>
                </a:lnSpc>
                <a:spcBef>
                  <a:spcPct val="0"/>
                </a:spcBef>
                <a:spcAft>
                  <a:spcPct val="35000"/>
                </a:spcAft>
              </a:pPr>
              <a:r>
                <a:rPr lang="it-IT" sz="1400" b="1" dirty="0"/>
                <a:t>DEL CONTENZIOSO E DELL’AUTORITÀ NAZIONALE ANTICORRUIZIONE. DISPOSIZIONI FINALI EE TRANSITORIE</a:t>
              </a:r>
            </a:p>
          </p:txBody>
        </p:sp>
        <p:sp>
          <p:nvSpPr>
            <p:cNvPr id="19" name="Ovale 18">
              <a:extLst>
                <a:ext uri="{FF2B5EF4-FFF2-40B4-BE49-F238E27FC236}">
                  <a16:creationId xmlns:a16="http://schemas.microsoft.com/office/drawing/2014/main" xmlns="" id="{C23F01BC-2928-BC05-3117-2EEF3B7581C9}"/>
                </a:ext>
              </a:extLst>
            </p:cNvPr>
            <p:cNvSpPr/>
            <p:nvPr/>
          </p:nvSpPr>
          <p:spPr>
            <a:xfrm>
              <a:off x="1547664" y="5604212"/>
              <a:ext cx="848429" cy="848429"/>
            </a:xfrm>
            <a:prstGeom prst="ellipse">
              <a:avLst/>
            </a:prstGeom>
            <a: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2884989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3" name="Immagine 2">
            <a:extLst>
              <a:ext uri="{FF2B5EF4-FFF2-40B4-BE49-F238E27FC236}">
                <a16:creationId xmlns:a16="http://schemas.microsoft.com/office/drawing/2014/main" xmlns="" id="{69F397B8-B480-AEC3-E9FC-60FA1CB05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1026" name="Picture 2">
            <a:extLst>
              <a:ext uri="{FF2B5EF4-FFF2-40B4-BE49-F238E27FC236}">
                <a16:creationId xmlns:a16="http://schemas.microsoft.com/office/drawing/2014/main" xmlns="" id="{DF1FBFD6-C2B4-BF3A-4FD0-C7708E902B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25717"/>
            <a:ext cx="9144000" cy="512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972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extLst>
              <a:ext uri="{837473B0-CC2E-450A-ABE3-18F120FF3D39}">
                <a1611:picAttrSrcUrl xmlns:a1611="http://schemas.microsoft.com/office/drawing/2016/11/main" xmlns="" r:id="rId4"/>
              </a:ext>
            </a:extLst>
          </a:blip>
          <a:srcRect/>
          <a:stretch>
            <a:fillRect l="-8000" r="-8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L’iter dello schema di codice</a:t>
            </a:r>
          </a:p>
          <a:p>
            <a:pPr algn="just"/>
            <a:r>
              <a:rPr lang="it-IT" sz="2400" b="1" dirty="0">
                <a:latin typeface="+mj-lt"/>
              </a:rPr>
              <a:t>30 giugno 2022 =&gt; </a:t>
            </a:r>
            <a:r>
              <a:rPr lang="it-IT" sz="2400" dirty="0">
                <a:latin typeface="+mj-lt"/>
              </a:rPr>
              <a:t>Incarico del </a:t>
            </a:r>
            <a:r>
              <a:rPr lang="it-IT" sz="2400" dirty="0" err="1">
                <a:latin typeface="+mj-lt"/>
              </a:rPr>
              <a:t>PdCM</a:t>
            </a:r>
            <a:r>
              <a:rPr lang="it-IT" sz="2400" dirty="0">
                <a:latin typeface="+mj-lt"/>
              </a:rPr>
              <a:t> al Consiglio di Stato</a:t>
            </a:r>
          </a:p>
          <a:p>
            <a:pPr algn="just"/>
            <a:r>
              <a:rPr lang="it-IT" sz="2400" b="1" dirty="0">
                <a:latin typeface="+mj-lt"/>
              </a:rPr>
              <a:t>7 dicembre 2022</a:t>
            </a:r>
            <a:r>
              <a:rPr lang="it-IT" sz="2400" dirty="0">
                <a:latin typeface="+mj-lt"/>
              </a:rPr>
              <a:t> =&gt; Schema trasmesso dal </a:t>
            </a:r>
            <a:r>
              <a:rPr lang="it-IT" sz="2400" dirty="0" err="1">
                <a:latin typeface="+mj-lt"/>
              </a:rPr>
              <a:t>CdS</a:t>
            </a:r>
            <a:r>
              <a:rPr lang="it-IT" sz="2400" dirty="0">
                <a:latin typeface="+mj-lt"/>
              </a:rPr>
              <a:t> al Governo</a:t>
            </a:r>
          </a:p>
          <a:p>
            <a:pPr algn="just"/>
            <a:r>
              <a:rPr lang="it-IT" sz="2400" b="1" dirty="0">
                <a:latin typeface="+mj-lt"/>
              </a:rPr>
              <a:t>16 dicembre 2022</a:t>
            </a:r>
            <a:r>
              <a:rPr lang="it-IT" sz="2400" dirty="0">
                <a:latin typeface="+mj-lt"/>
              </a:rPr>
              <a:t> =&gt; Approvazione preliminare dello schema</a:t>
            </a:r>
          </a:p>
          <a:p>
            <a:pPr algn="just"/>
            <a:r>
              <a:rPr lang="it-IT" sz="2400" b="1" dirty="0">
                <a:latin typeface="+mj-lt"/>
              </a:rPr>
              <a:t>5 gennaio 2023</a:t>
            </a:r>
            <a:r>
              <a:rPr lang="it-IT" sz="2400" dirty="0">
                <a:latin typeface="+mj-lt"/>
              </a:rPr>
              <a:t> =&gt; Trasmissione alle commissioni camerali</a:t>
            </a:r>
          </a:p>
          <a:p>
            <a:pPr algn="just"/>
            <a:r>
              <a:rPr lang="it-IT" sz="2400" b="1" dirty="0">
                <a:latin typeface="+mj-lt"/>
              </a:rPr>
              <a:t>4 febbraio 2023</a:t>
            </a:r>
            <a:r>
              <a:rPr lang="it-IT" sz="2400" dirty="0">
                <a:latin typeface="+mj-lt"/>
              </a:rPr>
              <a:t> =&gt; Scadenza di 30 giorni per il parere</a:t>
            </a:r>
          </a:p>
          <a:p>
            <a:pPr algn="just"/>
            <a:r>
              <a:rPr lang="it-IT" sz="2400" b="1" dirty="0">
                <a:latin typeface="+mj-lt"/>
              </a:rPr>
              <a:t>1 aprile 2023</a:t>
            </a:r>
            <a:r>
              <a:rPr lang="it-IT" sz="2400" dirty="0">
                <a:latin typeface="+mj-lt"/>
              </a:rPr>
              <a:t> =&gt; Entrata in vigore prevista dallo schema</a:t>
            </a:r>
          </a:p>
          <a:p>
            <a:pPr algn="just"/>
            <a:r>
              <a:rPr lang="it-IT" sz="2400" b="1" dirty="0">
                <a:latin typeface="+mj-lt"/>
              </a:rPr>
              <a:t>31 marzo 2023</a:t>
            </a:r>
            <a:r>
              <a:rPr lang="it-IT" sz="2400" dirty="0">
                <a:latin typeface="+mj-lt"/>
              </a:rPr>
              <a:t> =&gt; Pubblicazione in GURI</a:t>
            </a:r>
          </a:p>
          <a:p>
            <a:pPr algn="just"/>
            <a:r>
              <a:rPr lang="it-IT" sz="2400" b="1" dirty="0">
                <a:latin typeface="+mj-lt"/>
              </a:rPr>
              <a:t>1 aprile 2023 =&gt; </a:t>
            </a:r>
            <a:r>
              <a:rPr lang="it-IT" sz="2400" dirty="0">
                <a:latin typeface="+mj-lt"/>
              </a:rPr>
              <a:t>Entrata in vigore</a:t>
            </a:r>
          </a:p>
          <a:p>
            <a:pPr algn="just"/>
            <a:r>
              <a:rPr lang="it-IT" sz="2400" b="1" dirty="0">
                <a:latin typeface="+mj-lt"/>
              </a:rPr>
              <a:t>9 aprile 2023</a:t>
            </a:r>
            <a:r>
              <a:rPr lang="it-IT" sz="2400" dirty="0">
                <a:latin typeface="+mj-lt"/>
              </a:rPr>
              <a:t> =&gt; Termine esercizio della delega (pag. 7 dossier)</a:t>
            </a:r>
          </a:p>
          <a:p>
            <a:pPr algn="just"/>
            <a:r>
              <a:rPr lang="it-IT" sz="2400" b="1" dirty="0">
                <a:latin typeface="+mj-lt"/>
              </a:rPr>
              <a:t>1 luglio 2023</a:t>
            </a:r>
            <a:r>
              <a:rPr lang="it-IT" sz="2400" dirty="0">
                <a:latin typeface="+mj-lt"/>
              </a:rPr>
              <a:t> =&gt; Efficacia</a:t>
            </a:r>
          </a:p>
          <a:p>
            <a:pPr algn="just"/>
            <a:r>
              <a:rPr lang="it-IT" sz="2400" b="1" dirty="0">
                <a:latin typeface="+mj-lt"/>
              </a:rPr>
              <a:t>1 </a:t>
            </a:r>
            <a:r>
              <a:rPr lang="it-IT" sz="2400" b="1">
                <a:latin typeface="+mj-lt"/>
              </a:rPr>
              <a:t>gennaio 2024</a:t>
            </a:r>
            <a:r>
              <a:rPr lang="it-IT" sz="2400">
                <a:latin typeface="+mj-lt"/>
              </a:rPr>
              <a:t> </a:t>
            </a:r>
            <a:r>
              <a:rPr lang="it-IT" sz="2400" dirty="0">
                <a:latin typeface="+mj-lt"/>
              </a:rPr>
              <a:t>=&gt; Efficacia residuale</a:t>
            </a:r>
          </a:p>
        </p:txBody>
      </p:sp>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2" name="Immagine 1">
            <a:extLst>
              <a:ext uri="{FF2B5EF4-FFF2-40B4-BE49-F238E27FC236}">
                <a16:creationId xmlns:a16="http://schemas.microsoft.com/office/drawing/2014/main" xmlns="" id="{66CDEDB8-4A24-D36A-A06A-05CB493033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953000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226, comma 2, del </a:t>
            </a:r>
            <a:r>
              <a:rPr lang="it-IT" sz="2400" b="1" dirty="0" err="1">
                <a:latin typeface="+mj-lt"/>
              </a:rPr>
              <a:t>D.lgs</a:t>
            </a:r>
            <a:r>
              <a:rPr lang="it-IT" sz="2400" b="1" dirty="0">
                <a:latin typeface="+mj-lt"/>
              </a:rPr>
              <a:t> 36 del 2023</a:t>
            </a:r>
          </a:p>
          <a:p>
            <a:pPr marL="109728" indent="0" algn="just">
              <a:buNone/>
            </a:pPr>
            <a:endParaRPr lang="it-IT" sz="2400" b="1" u="sng" dirty="0">
              <a:latin typeface="+mj-lt"/>
            </a:endParaRPr>
          </a:p>
          <a:p>
            <a:pPr marL="109728" indent="0" algn="just">
              <a:buNone/>
            </a:pPr>
            <a:r>
              <a:rPr lang="it-IT" sz="2400" dirty="0">
                <a:latin typeface="+mj-lt"/>
              </a:rPr>
              <a:t>2. A decorrere dalla data in cui il codice acquista efficacia ai sensi dell'articolo 229, comma 2, le disposizioni di cui al decreto legislativo n. 50 del 2016 continuano ad applicarsi esclusivamente ai </a:t>
            </a:r>
            <a:r>
              <a:rPr lang="it-IT" sz="2400" b="1" dirty="0">
                <a:latin typeface="+mj-lt"/>
              </a:rPr>
              <a:t>procedimenti in corso</a:t>
            </a:r>
            <a:r>
              <a:rPr lang="it-IT" sz="2400" dirty="0">
                <a:latin typeface="+mj-lt"/>
              </a:rPr>
              <a:t>.</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390416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226, comma 2, del </a:t>
            </a:r>
            <a:r>
              <a:rPr lang="it-IT" sz="2400" b="1" dirty="0" err="1">
                <a:latin typeface="+mj-lt"/>
              </a:rPr>
              <a:t>D.lgs</a:t>
            </a:r>
            <a:r>
              <a:rPr lang="it-IT" sz="2400" b="1" dirty="0">
                <a:latin typeface="+mj-lt"/>
              </a:rPr>
              <a:t> 36 del 2023</a:t>
            </a:r>
          </a:p>
          <a:p>
            <a:pPr marL="109728" indent="0" algn="just">
              <a:buNone/>
            </a:pPr>
            <a:endParaRPr lang="it-IT" sz="2400" b="1" u="sng" dirty="0">
              <a:latin typeface="+mj-lt"/>
            </a:endParaRPr>
          </a:p>
          <a:p>
            <a:pPr marL="109728" indent="0" algn="just">
              <a:buNone/>
            </a:pPr>
            <a:r>
              <a:rPr lang="it-IT" sz="2400" dirty="0">
                <a:latin typeface="+mj-lt"/>
              </a:rPr>
              <a:t>A tal fine, per </a:t>
            </a:r>
            <a:r>
              <a:rPr lang="it-IT" sz="2400" b="1" dirty="0">
                <a:latin typeface="+mj-lt"/>
              </a:rPr>
              <a:t>procedimenti in corso si intendono</a:t>
            </a:r>
            <a:r>
              <a:rPr lang="it-IT" sz="2400" dirty="0">
                <a:latin typeface="+mj-lt"/>
              </a:rPr>
              <a:t>: </a:t>
            </a:r>
          </a:p>
          <a:p>
            <a:pPr marL="109728" indent="0" algn="just">
              <a:buNone/>
            </a:pPr>
            <a:r>
              <a:rPr lang="it-IT" sz="2400" b="1" dirty="0">
                <a:latin typeface="+mj-lt"/>
              </a:rPr>
              <a:t>a)</a:t>
            </a:r>
            <a:r>
              <a:rPr lang="it-IT" sz="2400" dirty="0">
                <a:latin typeface="+mj-lt"/>
              </a:rPr>
              <a:t> le procedure e i contratti per i quali i bandi o avvisi con cui si indice la procedura di scelta del contraente siano stati </a:t>
            </a:r>
            <a:r>
              <a:rPr lang="it-IT" sz="2400" b="1" dirty="0">
                <a:latin typeface="+mj-lt"/>
              </a:rPr>
              <a:t>pubblicati</a:t>
            </a:r>
            <a:r>
              <a:rPr lang="it-IT" sz="2400" dirty="0">
                <a:latin typeface="+mj-lt"/>
              </a:rPr>
              <a:t> prima della data in cui il codice acquista efficacia; </a:t>
            </a:r>
          </a:p>
          <a:p>
            <a:pPr marL="109728" indent="0" algn="just">
              <a:buNone/>
            </a:pPr>
            <a:endParaRPr lang="it-IT" sz="2400" dirty="0">
              <a:latin typeface="+mj-lt"/>
            </a:endParaRPr>
          </a:p>
          <a:p>
            <a:pPr marL="109728" indent="0" algn="just">
              <a:buNone/>
            </a:pPr>
            <a:r>
              <a:rPr lang="it-IT" sz="2400" b="1" dirty="0">
                <a:latin typeface="+mj-lt"/>
              </a:rPr>
              <a:t>b)</a:t>
            </a:r>
            <a:r>
              <a:rPr lang="it-IT" sz="2400" dirty="0">
                <a:latin typeface="+mj-lt"/>
              </a:rPr>
              <a:t> in caso di contratti senza pubblicazione di bandi o avvisi, le procedure e i contratti in relazione ai quali, alla data in cui il codice acquista efficacia, siano stati già </a:t>
            </a:r>
            <a:r>
              <a:rPr lang="it-IT" sz="2400" b="1" dirty="0">
                <a:latin typeface="+mj-lt"/>
              </a:rPr>
              <a:t>inviati gli avvisi a presentare le offerte</a:t>
            </a:r>
            <a:r>
              <a:rPr lang="it-IT" sz="2400" dirty="0">
                <a:latin typeface="+mj-lt"/>
              </a:rPr>
              <a:t>; </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2457560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225, comma 1 e ss., del </a:t>
            </a:r>
            <a:r>
              <a:rPr lang="it-IT" sz="2400" b="1" dirty="0" err="1">
                <a:latin typeface="+mj-lt"/>
              </a:rPr>
              <a:t>D.lgs</a:t>
            </a:r>
            <a:r>
              <a:rPr lang="it-IT" sz="2400" b="1" dirty="0">
                <a:latin typeface="+mj-lt"/>
              </a:rPr>
              <a:t> 36 del 2023</a:t>
            </a:r>
          </a:p>
          <a:p>
            <a:pPr marL="109728" indent="0" algn="just">
              <a:buNone/>
            </a:pPr>
            <a:endParaRPr lang="it-IT" sz="2400" dirty="0">
              <a:latin typeface="+mj-lt"/>
            </a:endParaRPr>
          </a:p>
          <a:p>
            <a:pPr marL="109728" indent="0" algn="just">
              <a:buNone/>
            </a:pPr>
            <a:r>
              <a:rPr lang="it-IT" sz="2400" dirty="0">
                <a:latin typeface="+mj-lt"/>
              </a:rPr>
              <a:t>Fino al </a:t>
            </a:r>
            <a:r>
              <a:rPr lang="it-IT" sz="2400" b="1" dirty="0">
                <a:latin typeface="+mj-lt"/>
              </a:rPr>
              <a:t>31 dicembre 2023</a:t>
            </a:r>
            <a:r>
              <a:rPr lang="it-IT" sz="2400" dirty="0">
                <a:latin typeface="+mj-lt"/>
              </a:rPr>
              <a:t> continueranno ad applicarsi</a:t>
            </a:r>
          </a:p>
          <a:p>
            <a:pPr marL="109728" indent="0" algn="just">
              <a:buNone/>
            </a:pPr>
            <a:endParaRPr lang="it-IT" sz="2400" dirty="0">
              <a:latin typeface="+mj-lt"/>
            </a:endParaRPr>
          </a:p>
          <a:p>
            <a:pPr algn="just"/>
            <a:r>
              <a:rPr lang="it-IT" sz="2000" dirty="0">
                <a:latin typeface="+mj-lt"/>
              </a:rPr>
              <a:t>le norme del nuovo Codice prevedono la </a:t>
            </a:r>
            <a:r>
              <a:rPr lang="it-IT" sz="2000" b="1" dirty="0">
                <a:latin typeface="+mj-lt"/>
              </a:rPr>
              <a:t>pubblicità</a:t>
            </a:r>
            <a:r>
              <a:rPr lang="it-IT" sz="2000" dirty="0">
                <a:latin typeface="+mj-lt"/>
              </a:rPr>
              <a:t> degli atti tramite la </a:t>
            </a:r>
            <a:r>
              <a:rPr lang="it-IT" sz="2000" b="1" dirty="0">
                <a:latin typeface="+mj-lt"/>
              </a:rPr>
              <a:t>Banca dati nazionale dei contratti pubblici</a:t>
            </a:r>
            <a:endParaRPr lang="it-IT" sz="2000" dirty="0">
              <a:latin typeface="+mj-lt"/>
            </a:endParaRPr>
          </a:p>
          <a:p>
            <a:pPr algn="just"/>
            <a:endParaRPr lang="it-IT" sz="2000" dirty="0">
              <a:latin typeface="+mj-lt"/>
            </a:endParaRPr>
          </a:p>
          <a:p>
            <a:pPr algn="just"/>
            <a:r>
              <a:rPr lang="it-IT" sz="2000" dirty="0">
                <a:latin typeface="+mj-lt"/>
              </a:rPr>
              <a:t>la pubblicazione del </a:t>
            </a:r>
            <a:r>
              <a:rPr lang="it-IT" sz="2000" b="1" dirty="0">
                <a:latin typeface="+mj-lt"/>
              </a:rPr>
              <a:t>programma</a:t>
            </a:r>
            <a:r>
              <a:rPr lang="it-IT" sz="2000" dirty="0">
                <a:latin typeface="+mj-lt"/>
              </a:rPr>
              <a:t> biennale degli acquisiti di beni servizi e del programma triennale di lavori,</a:t>
            </a:r>
          </a:p>
          <a:p>
            <a:pPr algn="just"/>
            <a:endParaRPr lang="it-IT" sz="2000" dirty="0">
              <a:latin typeface="+mj-lt"/>
            </a:endParaRPr>
          </a:p>
          <a:p>
            <a:pPr algn="just"/>
            <a:r>
              <a:rPr lang="it-IT" sz="2000" dirty="0">
                <a:latin typeface="+mj-lt"/>
              </a:rPr>
              <a:t>l’art. 29 sugli obblighi in materia di </a:t>
            </a:r>
            <a:r>
              <a:rPr lang="it-IT" sz="2000" b="1" dirty="0">
                <a:latin typeface="+mj-lt"/>
              </a:rPr>
              <a:t>trasparenza</a:t>
            </a:r>
          </a:p>
          <a:p>
            <a:pPr algn="just"/>
            <a:endParaRPr lang="it-IT" sz="2000" dirty="0">
              <a:latin typeface="+mj-lt"/>
            </a:endParaRPr>
          </a:p>
          <a:p>
            <a:pPr algn="just"/>
            <a:r>
              <a:rPr lang="it-IT" sz="2000" dirty="0">
                <a:latin typeface="+mj-lt"/>
              </a:rPr>
              <a:t>la </a:t>
            </a:r>
            <a:r>
              <a:rPr lang="it-IT" sz="2000" b="1" dirty="0">
                <a:latin typeface="+mj-lt"/>
              </a:rPr>
              <a:t>digitalizzazione</a:t>
            </a:r>
            <a:r>
              <a:rPr lang="it-IT" sz="2000" dirty="0">
                <a:latin typeface="+mj-lt"/>
              </a:rPr>
              <a:t> delle procedure, </a:t>
            </a:r>
            <a:r>
              <a:rPr lang="it-IT" sz="2000" b="1" dirty="0">
                <a:latin typeface="+mj-lt"/>
              </a:rPr>
              <a:t>DGUE</a:t>
            </a:r>
            <a:r>
              <a:rPr lang="it-IT" sz="2000" dirty="0">
                <a:latin typeface="+mj-lt"/>
              </a:rPr>
              <a:t>, </a:t>
            </a:r>
            <a:r>
              <a:rPr lang="it-IT" sz="2000" b="1" dirty="0">
                <a:latin typeface="+mj-lt"/>
              </a:rPr>
              <a:t>FVOE</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3603946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225, comma 8, del </a:t>
            </a:r>
            <a:r>
              <a:rPr lang="it-IT" sz="2400" b="1" dirty="0" err="1">
                <a:latin typeface="+mj-lt"/>
              </a:rPr>
              <a:t>D.lgs</a:t>
            </a:r>
            <a:r>
              <a:rPr lang="it-IT" sz="2400" b="1" dirty="0">
                <a:latin typeface="+mj-lt"/>
              </a:rPr>
              <a:t> 36 del 2023</a:t>
            </a:r>
          </a:p>
          <a:p>
            <a:pPr marL="109728" indent="0" algn="just">
              <a:buNone/>
            </a:pPr>
            <a:endParaRPr lang="it-IT" sz="2400" b="1" u="sng" dirty="0">
              <a:latin typeface="+mj-lt"/>
            </a:endParaRPr>
          </a:p>
          <a:p>
            <a:pPr marL="109728" indent="0" algn="just">
              <a:buNone/>
            </a:pPr>
            <a:r>
              <a:rPr lang="it-IT" sz="2400" dirty="0">
                <a:latin typeface="+mj-lt"/>
              </a:rPr>
              <a:t>In relazione alle procedure di affidamento e ai contratti riguardanti investimenti pubblici, anche suddivisi in lotti, finanziati in tutto o in parte con le risorse previste dal </a:t>
            </a:r>
            <a:r>
              <a:rPr lang="it-IT" sz="2400" b="1" dirty="0">
                <a:latin typeface="+mj-lt"/>
              </a:rPr>
              <a:t>PNRR</a:t>
            </a:r>
            <a:r>
              <a:rPr lang="it-IT" sz="2400" dirty="0">
                <a:latin typeface="+mj-lt"/>
              </a:rPr>
              <a:t>  […] si applicano, anche dopo il 1° luglio 2023, le disposizioni di cui al </a:t>
            </a:r>
            <a:r>
              <a:rPr lang="it-IT" sz="2400" b="1" dirty="0">
                <a:latin typeface="+mj-lt"/>
              </a:rPr>
              <a:t>decreto legge n. 77 del 2021 </a:t>
            </a:r>
            <a:r>
              <a:rPr lang="it-IT" sz="2400" dirty="0">
                <a:latin typeface="+mj-lt"/>
              </a:rPr>
              <a:t>[…]</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20961145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225, comma 9, del </a:t>
            </a:r>
            <a:r>
              <a:rPr lang="it-IT" sz="2400" b="1" dirty="0" err="1">
                <a:latin typeface="+mj-lt"/>
              </a:rPr>
              <a:t>D.lgs</a:t>
            </a:r>
            <a:r>
              <a:rPr lang="it-IT" sz="2400" b="1" dirty="0">
                <a:latin typeface="+mj-lt"/>
              </a:rPr>
              <a:t> 36 del 2023</a:t>
            </a:r>
          </a:p>
          <a:p>
            <a:pPr marL="109728" indent="0" algn="just">
              <a:buNone/>
            </a:pPr>
            <a:endParaRPr lang="it-IT" sz="2400" b="1" u="sng" dirty="0">
              <a:latin typeface="+mj-lt"/>
            </a:endParaRPr>
          </a:p>
          <a:p>
            <a:pPr marL="109728" indent="0" algn="just">
              <a:buNone/>
            </a:pPr>
            <a:r>
              <a:rPr lang="it-IT" sz="2400" dirty="0">
                <a:latin typeface="+mj-lt"/>
              </a:rPr>
              <a:t>A decorrere dalla data in cui il codice </a:t>
            </a:r>
            <a:r>
              <a:rPr lang="it-IT" sz="2400" b="1" dirty="0">
                <a:latin typeface="+mj-lt"/>
              </a:rPr>
              <a:t>acquista efficacia</a:t>
            </a:r>
            <a:r>
              <a:rPr lang="it-IT" sz="2400" dirty="0">
                <a:latin typeface="+mj-lt"/>
              </a:rPr>
              <a:t> […] le disposizioni di cui all' articolo 23 del codice dei contratti pubblici, di cui al decreto legislativo 18 aprile 2016, n. 50, continuano ad applicarsi ai procedimenti in corso. A tal fine, per procedimenti in corso si intendono le procedure per le quali è stato </a:t>
            </a:r>
            <a:r>
              <a:rPr lang="it-IT" sz="2400" b="1" dirty="0">
                <a:latin typeface="+mj-lt"/>
              </a:rPr>
              <a:t>formalizzato l'incarico di progettazione</a:t>
            </a:r>
            <a:r>
              <a:rPr lang="it-IT" sz="2400" dirty="0">
                <a:latin typeface="+mj-lt"/>
              </a:rPr>
              <a:t> alla data in cui il codice acquista efficacia. </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1448398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225, comma 9, del </a:t>
            </a:r>
            <a:r>
              <a:rPr lang="it-IT" sz="2400" b="1" dirty="0" err="1">
                <a:latin typeface="+mj-lt"/>
              </a:rPr>
              <a:t>D.lgs</a:t>
            </a:r>
            <a:r>
              <a:rPr lang="it-IT" sz="2400" b="1" dirty="0">
                <a:latin typeface="+mj-lt"/>
              </a:rPr>
              <a:t> 36 del 2023</a:t>
            </a:r>
          </a:p>
          <a:p>
            <a:pPr marL="109728" indent="0" algn="just">
              <a:buNone/>
            </a:pPr>
            <a:endParaRPr lang="it-IT" sz="2400" b="1" u="sng" dirty="0">
              <a:latin typeface="+mj-lt"/>
            </a:endParaRPr>
          </a:p>
          <a:p>
            <a:pPr marL="109728" indent="0" algn="just">
              <a:buNone/>
            </a:pPr>
            <a:r>
              <a:rPr lang="it-IT" sz="2400" dirty="0">
                <a:latin typeface="+mj-lt"/>
              </a:rPr>
              <a:t>Nel caso in cui l'incarico di redazione del </a:t>
            </a:r>
            <a:r>
              <a:rPr lang="it-IT" sz="2400" b="1" dirty="0">
                <a:latin typeface="+mj-lt"/>
              </a:rPr>
              <a:t>progetto di fattibilità tecnico economica</a:t>
            </a:r>
            <a:r>
              <a:rPr lang="it-IT" sz="2400" dirty="0">
                <a:latin typeface="+mj-lt"/>
              </a:rPr>
              <a:t> sia stato formalizzato prima della data in cui il codice acquista efficacia, la stazione appaltante può procedere all'affidamento congiunto di </a:t>
            </a:r>
            <a:r>
              <a:rPr lang="it-IT" sz="2400" b="1" dirty="0">
                <a:latin typeface="+mj-lt"/>
              </a:rPr>
              <a:t>progettazione ed esecuzione dei lavori </a:t>
            </a:r>
            <a:r>
              <a:rPr lang="it-IT" sz="2400" dirty="0">
                <a:latin typeface="+mj-lt"/>
              </a:rPr>
              <a:t>sulla base del progetto di fattibilità tecnica ed economica oppure sulla base di un progetto definitivo redatto ai sensi dell' articolo 23 del codice dei contratti pubblici, di cui decreto legislativo n. 50 del 2016</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spTree>
    <p:extLst>
      <p:ext uri="{BB962C8B-B14F-4D97-AF65-F5344CB8AC3E}">
        <p14:creationId xmlns:p14="http://schemas.microsoft.com/office/powerpoint/2010/main" val="1035511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La legge delega ed il mandato al Consiglio di Stato</a:t>
            </a:r>
          </a:p>
        </p:txBody>
      </p:sp>
      <p:pic>
        <p:nvPicPr>
          <p:cNvPr id="7" name="Immagine 6">
            <a:extLst>
              <a:ext uri="{FF2B5EF4-FFF2-40B4-BE49-F238E27FC236}">
                <a16:creationId xmlns:a16="http://schemas.microsoft.com/office/drawing/2014/main" xmlns="" id="{CC308569-6B3F-6AF6-3F16-A389EF916BEF}"/>
              </a:ext>
            </a:extLst>
          </p:cNvPr>
          <p:cNvPicPr>
            <a:picLocks noChangeAspect="1"/>
          </p:cNvPicPr>
          <p:nvPr/>
        </p:nvPicPr>
        <p:blipFill>
          <a:blip r:embed="rId4"/>
          <a:stretch>
            <a:fillRect/>
          </a:stretch>
        </p:blipFill>
        <p:spPr>
          <a:xfrm>
            <a:off x="410507" y="1137952"/>
            <a:ext cx="7977917" cy="5635133"/>
          </a:xfrm>
          <a:prstGeom prst="rect">
            <a:avLst/>
          </a:prstGeom>
        </p:spPr>
      </p:pic>
    </p:spTree>
    <p:extLst>
      <p:ext uri="{BB962C8B-B14F-4D97-AF65-F5344CB8AC3E}">
        <p14:creationId xmlns:p14="http://schemas.microsoft.com/office/powerpoint/2010/main" val="3426504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1124744"/>
            <a:ext cx="8928992" cy="4154984"/>
          </a:xfrm>
          <a:prstGeom prst="rect">
            <a:avLst/>
          </a:prstGeom>
          <a:noFill/>
        </p:spPr>
        <p:txBody>
          <a:bodyPr wrap="square" rtlCol="0">
            <a:spAutoFit/>
          </a:bodyPr>
          <a:lstStyle/>
          <a:p>
            <a:pPr algn="ctr">
              <a:defRPr/>
            </a:pPr>
            <a:r>
              <a:rPr lang="it-IT" sz="4400" b="1" dirty="0">
                <a:solidFill>
                  <a:srgbClr val="000000"/>
                </a:solidFill>
                <a:latin typeface="Times New Roman"/>
              </a:rPr>
              <a:t>Libro I – Parte I </a:t>
            </a:r>
          </a:p>
          <a:p>
            <a:pPr algn="ctr">
              <a:defRPr/>
            </a:pPr>
            <a:r>
              <a:rPr lang="it-IT" sz="4400" dirty="0">
                <a:solidFill>
                  <a:srgbClr val="000000"/>
                </a:solidFill>
                <a:latin typeface="Times New Roman"/>
              </a:rPr>
              <a:t>Dei principi</a:t>
            </a:r>
          </a:p>
          <a:p>
            <a:pPr algn="ctr">
              <a:defRPr/>
            </a:pPr>
            <a:r>
              <a:rPr lang="it-IT" sz="4400" b="1" dirty="0">
                <a:solidFill>
                  <a:srgbClr val="000000"/>
                </a:solidFill>
                <a:latin typeface="Times New Roman"/>
              </a:rPr>
              <a:t>Titolo I</a:t>
            </a:r>
          </a:p>
          <a:p>
            <a:pPr algn="ctr">
              <a:defRPr/>
            </a:pPr>
            <a:r>
              <a:rPr lang="it-IT" sz="4400" dirty="0">
                <a:solidFill>
                  <a:srgbClr val="000000"/>
                </a:solidFill>
                <a:latin typeface="Times New Roman"/>
              </a:rPr>
              <a:t>I principi generali</a:t>
            </a:r>
          </a:p>
          <a:p>
            <a:pPr algn="ctr">
              <a:defRPr/>
            </a:pPr>
            <a:endParaRPr lang="it-IT" sz="4400" dirty="0">
              <a:solidFill>
                <a:srgbClr val="000000"/>
              </a:solidFill>
              <a:latin typeface="Times New Roman"/>
            </a:endParaRPr>
          </a:p>
          <a:p>
            <a:pPr algn="ctr">
              <a:defRPr/>
            </a:pPr>
            <a:r>
              <a:rPr lang="it-IT" sz="4400" b="1" dirty="0">
                <a:solidFill>
                  <a:srgbClr val="000000"/>
                </a:solidFill>
                <a:latin typeface="Times New Roman"/>
              </a:rPr>
              <a:t>Articoli da 1 a 12</a:t>
            </a:r>
          </a:p>
        </p:txBody>
      </p:sp>
    </p:spTree>
    <p:extLst>
      <p:ext uri="{BB962C8B-B14F-4D97-AF65-F5344CB8AC3E}">
        <p14:creationId xmlns:p14="http://schemas.microsoft.com/office/powerpoint/2010/main" val="32855868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Segnaposto contenuto 2">
            <a:extLst>
              <a:ext uri="{FF2B5EF4-FFF2-40B4-BE49-F238E27FC236}">
                <a16:creationId xmlns:a16="http://schemas.microsoft.com/office/drawing/2014/main" xmlns="" id="{BEE705CE-30CC-EB41-5ACB-3E8600334F8C}"/>
              </a:ext>
            </a:extLst>
          </p:cNvPr>
          <p:cNvGraphicFramePr>
            <a:graphicFrameLocks noGrp="1"/>
          </p:cNvGraphicFramePr>
          <p:nvPr>
            <p:ph idx="1"/>
            <p:extLst>
              <p:ext uri="{D42A27DB-BD31-4B8C-83A1-F6EECF244321}">
                <p14:modId xmlns:p14="http://schemas.microsoft.com/office/powerpoint/2010/main" val="832069943"/>
              </p:ext>
            </p:extLst>
          </p:nvPr>
        </p:nvGraphicFramePr>
        <p:xfrm>
          <a:off x="107504" y="908726"/>
          <a:ext cx="9036496" cy="4465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4" name="Rettangolo 3">
            <a:extLst>
              <a:ext uri="{FF2B5EF4-FFF2-40B4-BE49-F238E27FC236}">
                <a16:creationId xmlns:a16="http://schemas.microsoft.com/office/drawing/2014/main" xmlns="" id="{4401F5F2-97F5-F1E7-5774-0D6C1584C333}"/>
              </a:ext>
            </a:extLst>
          </p:cNvPr>
          <p:cNvSpPr/>
          <p:nvPr/>
        </p:nvSpPr>
        <p:spPr>
          <a:xfrm>
            <a:off x="1424989" y="5013176"/>
            <a:ext cx="7405169" cy="1569660"/>
          </a:xfrm>
          <a:prstGeom prst="rect">
            <a:avLst/>
          </a:prstGeom>
          <a:noFill/>
        </p:spPr>
        <p:txBody>
          <a:bodyPr wrap="none" lIns="91440" tIns="45720" rIns="91440" bIns="45720">
            <a:spAutoFit/>
          </a:bodyPr>
          <a:lstStyle/>
          <a:p>
            <a:pPr algn="ctr"/>
            <a:r>
              <a:rPr lang="it-IT" sz="3200" b="1" dirty="0">
                <a:ln w="22225">
                  <a:solidFill>
                    <a:schemeClr val="accent2"/>
                  </a:solidFill>
                  <a:prstDash val="solid"/>
                </a:ln>
                <a:solidFill>
                  <a:schemeClr val="accent2">
                    <a:lumMod val="40000"/>
                    <a:lumOff val="60000"/>
                  </a:schemeClr>
                </a:solidFill>
              </a:rPr>
              <a:t>Le disposizioni del codice si interpretano </a:t>
            </a:r>
          </a:p>
          <a:p>
            <a:pPr algn="ctr"/>
            <a:r>
              <a:rPr lang="it-IT" sz="3200" b="1" dirty="0">
                <a:ln w="22225">
                  <a:solidFill>
                    <a:schemeClr val="accent2"/>
                  </a:solidFill>
                  <a:prstDash val="solid"/>
                </a:ln>
                <a:solidFill>
                  <a:schemeClr val="accent2">
                    <a:lumMod val="40000"/>
                    <a:lumOff val="60000"/>
                  </a:schemeClr>
                </a:solidFill>
              </a:rPr>
              <a:t>e si applicano in base ai principi </a:t>
            </a:r>
          </a:p>
          <a:p>
            <a:pPr algn="ctr"/>
            <a:r>
              <a:rPr lang="it-IT" sz="3200" b="1" dirty="0">
                <a:ln w="22225">
                  <a:solidFill>
                    <a:schemeClr val="accent2"/>
                  </a:solidFill>
                  <a:prstDash val="solid"/>
                </a:ln>
                <a:solidFill>
                  <a:schemeClr val="accent2">
                    <a:lumMod val="40000"/>
                    <a:lumOff val="60000"/>
                  </a:schemeClr>
                </a:solidFill>
              </a:rPr>
              <a:t>di cui agli articoli 1, 2 e 3</a:t>
            </a:r>
          </a:p>
        </p:txBody>
      </p:sp>
    </p:spTree>
    <p:extLst>
      <p:ext uri="{BB962C8B-B14F-4D97-AF65-F5344CB8AC3E}">
        <p14:creationId xmlns:p14="http://schemas.microsoft.com/office/powerpoint/2010/main" val="2682920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 Il principio del risultato</a:t>
            </a:r>
          </a:p>
          <a:p>
            <a:pPr marL="109728" indent="0" algn="just">
              <a:buNone/>
            </a:pPr>
            <a:endParaRPr lang="it-IT" sz="2400" b="1" dirty="0">
              <a:latin typeface="+mj-lt"/>
            </a:endParaRPr>
          </a:p>
          <a:p>
            <a:pPr marL="109728" indent="0" algn="just">
              <a:buNone/>
            </a:pPr>
            <a:r>
              <a:rPr lang="it-IT" sz="2400" dirty="0">
                <a:latin typeface="+mj-lt"/>
              </a:rPr>
              <a:t>1. Le stazioni appaltanti e gli enti concedenti </a:t>
            </a:r>
            <a:r>
              <a:rPr lang="it-IT" sz="2400" b="1" dirty="0">
                <a:latin typeface="+mj-lt"/>
              </a:rPr>
              <a:t>perseguono il risultato </a:t>
            </a:r>
            <a:r>
              <a:rPr lang="it-IT" sz="2400" dirty="0">
                <a:latin typeface="+mj-lt"/>
              </a:rPr>
              <a:t>dell’</a:t>
            </a:r>
            <a:r>
              <a:rPr lang="it-IT" sz="2400" u="sng" dirty="0">
                <a:latin typeface="+mj-lt"/>
              </a:rPr>
              <a:t>affidamento</a:t>
            </a:r>
            <a:r>
              <a:rPr lang="it-IT" sz="2400" dirty="0">
                <a:latin typeface="+mj-lt"/>
              </a:rPr>
              <a:t> del contratto e della sua </a:t>
            </a:r>
            <a:r>
              <a:rPr lang="it-IT" sz="2400" u="sng" dirty="0">
                <a:latin typeface="+mj-lt"/>
              </a:rPr>
              <a:t>esecuzione</a:t>
            </a:r>
            <a:r>
              <a:rPr lang="it-IT" sz="2400" dirty="0">
                <a:latin typeface="+mj-lt"/>
              </a:rPr>
              <a:t> con la massima tempestività e il migliore rapporto possibile tra qualità e prezzo, nel rispetto dei principi di legalità, trasparenza e concorrenza.</a:t>
            </a:r>
          </a:p>
          <a:p>
            <a:pPr marL="566928" indent="-457200" algn="just">
              <a:buAutoNum type="arabicPeriod"/>
            </a:pPr>
            <a:endParaRPr lang="it-IT" sz="2400" dirty="0">
              <a:latin typeface="+mj-lt"/>
            </a:endParaRPr>
          </a:p>
          <a:p>
            <a:pPr marL="109728" indent="0" algn="just">
              <a:buNone/>
            </a:pPr>
            <a:r>
              <a:rPr lang="it-IT" sz="2400" dirty="0">
                <a:latin typeface="+mj-lt"/>
              </a:rPr>
              <a:t>2. La </a:t>
            </a:r>
            <a:r>
              <a:rPr lang="it-IT" sz="2400" b="1" u="sng" dirty="0">
                <a:latin typeface="+mj-lt"/>
              </a:rPr>
              <a:t>concorrenza</a:t>
            </a:r>
            <a:r>
              <a:rPr lang="it-IT" sz="2400" dirty="0">
                <a:latin typeface="+mj-lt"/>
              </a:rPr>
              <a:t> tra gli operatori economici è </a:t>
            </a:r>
            <a:r>
              <a:rPr lang="it-IT" sz="2400" u="sng" dirty="0">
                <a:latin typeface="+mj-lt"/>
              </a:rPr>
              <a:t>funzionale</a:t>
            </a:r>
            <a:r>
              <a:rPr lang="it-IT" sz="2400" dirty="0">
                <a:latin typeface="+mj-lt"/>
              </a:rPr>
              <a:t> a conseguire il </a:t>
            </a:r>
            <a:r>
              <a:rPr lang="it-IT" sz="2400" b="1" dirty="0">
                <a:latin typeface="+mj-lt"/>
              </a:rPr>
              <a:t>miglior risultato</a:t>
            </a:r>
            <a:r>
              <a:rPr lang="it-IT" sz="2400" dirty="0">
                <a:latin typeface="+mj-lt"/>
              </a:rPr>
              <a:t> possibile nell’affidare ed eseguire i contratti. La </a:t>
            </a:r>
            <a:r>
              <a:rPr lang="it-IT" sz="2400" b="1" u="sng" dirty="0">
                <a:latin typeface="+mj-lt"/>
              </a:rPr>
              <a:t>trasparenza</a:t>
            </a:r>
            <a:r>
              <a:rPr lang="it-IT" sz="2400" dirty="0">
                <a:latin typeface="+mj-lt"/>
              </a:rPr>
              <a:t> è </a:t>
            </a:r>
            <a:r>
              <a:rPr lang="it-IT" sz="2400" u="sng" dirty="0">
                <a:latin typeface="+mj-lt"/>
              </a:rPr>
              <a:t>funzionale</a:t>
            </a:r>
            <a:r>
              <a:rPr lang="it-IT" sz="2400" dirty="0">
                <a:latin typeface="+mj-lt"/>
              </a:rPr>
              <a:t> alla </a:t>
            </a:r>
            <a:r>
              <a:rPr lang="it-IT" sz="2400" b="1" dirty="0">
                <a:latin typeface="+mj-lt"/>
              </a:rPr>
              <a:t>massima semplicità</a:t>
            </a:r>
            <a:r>
              <a:rPr lang="it-IT" sz="2400" dirty="0">
                <a:latin typeface="+mj-lt"/>
              </a:rPr>
              <a:t> e celerità nella corretta applicazione delle regole del codice e ne assicura la piena verificabilità.</a:t>
            </a:r>
          </a:p>
          <a:p>
            <a:pPr marL="109728" indent="0" algn="just">
              <a:buNone/>
            </a:pPr>
            <a:endParaRPr lang="it-IT" sz="2800" dirty="0">
              <a:latin typeface="+mj-lt"/>
            </a:endParaRPr>
          </a:p>
          <a:p>
            <a:pPr marL="109728" indent="0" algn="just">
              <a:buNone/>
            </a:pPr>
            <a:endParaRPr lang="it-IT" sz="28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694220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 Il principio del risultato</a:t>
            </a:r>
          </a:p>
          <a:p>
            <a:pPr marL="109728" indent="0" algn="just">
              <a:buNone/>
            </a:pPr>
            <a:endParaRPr lang="it-IT" sz="2400" b="1" dirty="0">
              <a:latin typeface="+mj-lt"/>
            </a:endParaRPr>
          </a:p>
          <a:p>
            <a:pPr marL="109728" indent="0" algn="just">
              <a:buNone/>
            </a:pPr>
            <a:r>
              <a:rPr lang="it-IT" sz="2400" dirty="0">
                <a:latin typeface="+mj-lt"/>
              </a:rPr>
              <a:t>4. Il principio del </a:t>
            </a:r>
            <a:r>
              <a:rPr lang="it-IT" sz="2400" b="1" dirty="0">
                <a:latin typeface="+mj-lt"/>
              </a:rPr>
              <a:t>risultato</a:t>
            </a:r>
            <a:r>
              <a:rPr lang="it-IT" sz="2400" dirty="0">
                <a:latin typeface="+mj-lt"/>
              </a:rPr>
              <a:t> costituisce criterio prioritario per l’esercizio del potere discrezionale e per l’individuazione della regola del caso concreto, nonché per:</a:t>
            </a:r>
          </a:p>
          <a:p>
            <a:pPr marL="109728" indent="0" algn="just">
              <a:buNone/>
            </a:pPr>
            <a:r>
              <a:rPr lang="it-IT" sz="2400" b="1" dirty="0">
                <a:latin typeface="+mj-lt"/>
              </a:rPr>
              <a:t>a)</a:t>
            </a:r>
            <a:r>
              <a:rPr lang="it-IT" sz="2400" dirty="0">
                <a:latin typeface="+mj-lt"/>
              </a:rPr>
              <a:t> valutare la </a:t>
            </a:r>
            <a:r>
              <a:rPr lang="it-IT" sz="2400" u="sng" dirty="0">
                <a:latin typeface="+mj-lt"/>
              </a:rPr>
              <a:t>responsabilità</a:t>
            </a:r>
            <a:r>
              <a:rPr lang="it-IT" sz="2400" dirty="0">
                <a:latin typeface="+mj-lt"/>
              </a:rPr>
              <a:t> del personale che svolge funzioni amministrative o tecniche nelle fasi di programmazione, progettazione, affidamento ed esecuzione dei contratti;</a:t>
            </a:r>
          </a:p>
          <a:p>
            <a:pPr marL="109728" indent="0" algn="just">
              <a:buNone/>
            </a:pPr>
            <a:r>
              <a:rPr lang="it-IT" sz="2400" b="1" dirty="0">
                <a:latin typeface="+mj-lt"/>
              </a:rPr>
              <a:t>b)</a:t>
            </a:r>
            <a:r>
              <a:rPr lang="it-IT" sz="2400" dirty="0">
                <a:latin typeface="+mj-lt"/>
              </a:rPr>
              <a:t> attribuire gli </a:t>
            </a:r>
            <a:r>
              <a:rPr lang="it-IT" sz="2400" u="sng" dirty="0">
                <a:latin typeface="+mj-lt"/>
              </a:rPr>
              <a:t>incentivi</a:t>
            </a:r>
            <a:r>
              <a:rPr lang="it-IT" sz="2400" dirty="0">
                <a:latin typeface="+mj-lt"/>
              </a:rPr>
              <a:t> secondo le modalità previste dalla contrattazione collettiva.</a:t>
            </a:r>
            <a:endParaRPr lang="it-IT" sz="28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254937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800" b="1" dirty="0">
                <a:latin typeface="+mj-lt"/>
              </a:rPr>
              <a:t>Art. 1 Il principio del risultato</a:t>
            </a:r>
          </a:p>
          <a:p>
            <a:pPr marL="109728" indent="0" algn="just">
              <a:buNone/>
            </a:pPr>
            <a:endParaRPr lang="it-IT" sz="2800" dirty="0">
              <a:latin typeface="+mj-lt"/>
            </a:endParaRPr>
          </a:p>
          <a:p>
            <a:pPr marL="109728" indent="0" algn="just">
              <a:buNone/>
            </a:pPr>
            <a:r>
              <a:rPr lang="it-IT" sz="2800" dirty="0">
                <a:latin typeface="+mj-lt"/>
              </a:rPr>
              <a:t>Il </a:t>
            </a:r>
            <a:r>
              <a:rPr lang="it-IT" sz="2800" u="sng" dirty="0">
                <a:latin typeface="+mj-lt"/>
              </a:rPr>
              <a:t>nesso</a:t>
            </a:r>
            <a:r>
              <a:rPr lang="it-IT" sz="2800" dirty="0">
                <a:latin typeface="+mj-lt"/>
              </a:rPr>
              <a:t> tra “</a:t>
            </a:r>
            <a:r>
              <a:rPr lang="it-IT" sz="2800" b="1" dirty="0">
                <a:latin typeface="+mj-lt"/>
              </a:rPr>
              <a:t>risultato</a:t>
            </a:r>
            <a:r>
              <a:rPr lang="it-IT" sz="2800" dirty="0">
                <a:latin typeface="+mj-lt"/>
              </a:rPr>
              <a:t>” e “</a:t>
            </a:r>
            <a:r>
              <a:rPr lang="it-IT" sz="2800" b="1" dirty="0">
                <a:latin typeface="+mj-lt"/>
              </a:rPr>
              <a:t>concorrenza</a:t>
            </a:r>
            <a:r>
              <a:rPr lang="it-IT" sz="2800" dirty="0">
                <a:latin typeface="+mj-lt"/>
              </a:rPr>
              <a:t>”, la </a:t>
            </a:r>
            <a:r>
              <a:rPr lang="it-IT" sz="2800" u="sng" dirty="0">
                <a:latin typeface="+mj-lt"/>
              </a:rPr>
              <a:t>seconda in funzione del primo</a:t>
            </a:r>
            <a:r>
              <a:rPr lang="it-IT" sz="2800" dirty="0">
                <a:latin typeface="+mj-lt"/>
              </a:rPr>
              <a:t>, è già rafforzato dalla dizione del comma 1, dove si specifica che </a:t>
            </a:r>
            <a:r>
              <a:rPr lang="it-IT" sz="2800" b="1" dirty="0">
                <a:latin typeface="+mj-lt"/>
              </a:rPr>
              <a:t>non si persegue “un risultato purché sia”</a:t>
            </a:r>
            <a:r>
              <a:rPr lang="it-IT" sz="2800" dirty="0">
                <a:latin typeface="+mj-lt"/>
              </a:rPr>
              <a:t>, ma un risultato “</a:t>
            </a:r>
            <a:r>
              <a:rPr lang="it-IT" sz="2800" b="1" dirty="0">
                <a:latin typeface="+mj-lt"/>
              </a:rPr>
              <a:t>virtuoso</a:t>
            </a:r>
            <a:r>
              <a:rPr lang="it-IT" sz="2800" dirty="0">
                <a:latin typeface="+mj-lt"/>
              </a:rPr>
              <a:t>”, che accresca la qualità, diminuisca i costi, aumenti la produttività, etc.</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849720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800" b="1" dirty="0">
                <a:latin typeface="+mj-lt"/>
              </a:rPr>
              <a:t>Art. 1 Il principio del risultato</a:t>
            </a:r>
          </a:p>
          <a:p>
            <a:pPr marL="109728" indent="0" algn="just">
              <a:buNone/>
            </a:pPr>
            <a:endParaRPr lang="it-IT" sz="2800" dirty="0">
              <a:latin typeface="+mj-lt"/>
            </a:endParaRPr>
          </a:p>
          <a:p>
            <a:pPr marL="109728" indent="0" algn="just">
              <a:buNone/>
            </a:pPr>
            <a:r>
              <a:rPr lang="it-IT" sz="2800" dirty="0">
                <a:latin typeface="+mj-lt"/>
              </a:rPr>
              <a:t>La </a:t>
            </a:r>
            <a:r>
              <a:rPr lang="it-IT" sz="2800" b="1" dirty="0">
                <a:latin typeface="+mj-lt"/>
              </a:rPr>
              <a:t>CGUE (Corte di Giustizia UE)</a:t>
            </a:r>
            <a:r>
              <a:rPr lang="it-IT" sz="2800" dirty="0">
                <a:latin typeface="+mj-lt"/>
              </a:rPr>
              <a:t>, sempre attenta agli aspetti </a:t>
            </a:r>
            <a:r>
              <a:rPr lang="it-IT" sz="2800" b="1" dirty="0">
                <a:latin typeface="+mj-lt"/>
              </a:rPr>
              <a:t>sostanziali</a:t>
            </a:r>
            <a:r>
              <a:rPr lang="it-IT" sz="2800" dirty="0">
                <a:latin typeface="+mj-lt"/>
              </a:rPr>
              <a:t> del singolo caso, non ha mai dato seguito ad approcci meramente </a:t>
            </a:r>
            <a:r>
              <a:rPr lang="it-IT" sz="2800" u="sng" dirty="0">
                <a:latin typeface="+mj-lt"/>
              </a:rPr>
              <a:t>formalistici</a:t>
            </a:r>
            <a:r>
              <a:rPr lang="it-IT" sz="2800" dirty="0">
                <a:latin typeface="+mj-lt"/>
              </a:rPr>
              <a:t>, ispirati al </a:t>
            </a:r>
            <a:r>
              <a:rPr lang="it-IT" sz="2800" b="1" dirty="0">
                <a:latin typeface="+mj-lt"/>
              </a:rPr>
              <a:t>solo rispetto della legalità</a:t>
            </a:r>
            <a:r>
              <a:rPr lang="it-IT" sz="2800" dirty="0">
                <a:latin typeface="+mj-lt"/>
              </a:rPr>
              <a:t> o a una tutela fideistica della concorrenza. </a:t>
            </a:r>
          </a:p>
          <a:p>
            <a:pPr marL="109728" indent="0" algn="just">
              <a:buNone/>
            </a:pPr>
            <a:endParaRPr lang="it-IT" sz="2800" dirty="0">
              <a:latin typeface="+mj-lt"/>
            </a:endParaRPr>
          </a:p>
          <a:p>
            <a:pPr marL="109728" indent="0" algn="just">
              <a:buNone/>
            </a:pPr>
            <a:r>
              <a:rPr lang="it-IT" sz="2800" dirty="0">
                <a:latin typeface="+mj-lt"/>
              </a:rPr>
              <a:t>Basti pensare al ripetuto rifiuto di ogni automatismo e alla continua </a:t>
            </a:r>
            <a:r>
              <a:rPr lang="it-IT" sz="2800" b="1" dirty="0">
                <a:latin typeface="+mj-lt"/>
              </a:rPr>
              <a:t>valorizzazione dei poteri discrezionali </a:t>
            </a:r>
            <a:r>
              <a:rPr lang="it-IT" sz="2800" dirty="0">
                <a:latin typeface="+mj-lt"/>
              </a:rPr>
              <a:t>della stazione appaltante, specie in merito all’affidabilità degli operatori economici.</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5"/>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062735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800" b="1" dirty="0">
                <a:latin typeface="+mj-lt"/>
              </a:rPr>
              <a:t>Art. 1 Il principio del risultato</a:t>
            </a:r>
          </a:p>
          <a:p>
            <a:pPr marL="109728" indent="0" algn="just">
              <a:buNone/>
            </a:pPr>
            <a:endParaRPr lang="it-IT" sz="2800" dirty="0">
              <a:latin typeface="+mj-lt"/>
            </a:endParaRPr>
          </a:p>
          <a:p>
            <a:pPr marL="109728" indent="0" algn="just">
              <a:buNone/>
            </a:pPr>
            <a:r>
              <a:rPr lang="it-IT" sz="2800" dirty="0">
                <a:latin typeface="+mj-lt"/>
              </a:rPr>
              <a:t>Si pensi, ancora, al rapporto tra </a:t>
            </a:r>
            <a:r>
              <a:rPr lang="it-IT" sz="2800" b="1" i="1" dirty="0">
                <a:latin typeface="+mj-lt"/>
              </a:rPr>
              <a:t>in house </a:t>
            </a:r>
            <a:r>
              <a:rPr lang="it-IT" sz="2800" dirty="0">
                <a:latin typeface="+mj-lt"/>
              </a:rPr>
              <a:t>e </a:t>
            </a:r>
            <a:r>
              <a:rPr lang="it-IT" sz="2800" u="sng" dirty="0">
                <a:latin typeface="+mj-lt"/>
              </a:rPr>
              <a:t>mercato</a:t>
            </a:r>
            <a:r>
              <a:rPr lang="it-IT" sz="2800" dirty="0">
                <a:latin typeface="+mj-lt"/>
              </a:rPr>
              <a:t>, rispetto al quale la Corte di giustizia ha tante volte ribadito (pur salvando la disciplina italiana sui limiti all’in house) che il </a:t>
            </a:r>
            <a:r>
              <a:rPr lang="it-IT" sz="2800" b="1" dirty="0">
                <a:latin typeface="+mj-lt"/>
              </a:rPr>
              <a:t>diritto UE non impone il mercato</a:t>
            </a:r>
            <a:r>
              <a:rPr lang="it-IT" sz="2800" dirty="0">
                <a:latin typeface="+mj-lt"/>
              </a:rPr>
              <a:t>, ma solo il rispetto della concorrenza </a:t>
            </a:r>
            <a:r>
              <a:rPr lang="it-IT" sz="2800" u="sng" dirty="0">
                <a:latin typeface="+mj-lt"/>
              </a:rPr>
              <a:t>se si sceglie di andare sul mercato</a:t>
            </a:r>
            <a:r>
              <a:rPr lang="it-IT" sz="2800" dirty="0">
                <a:latin typeface="+mj-lt"/>
              </a:rPr>
              <a:t>. </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3495711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800" b="1" dirty="0">
                <a:latin typeface="+mj-lt"/>
              </a:rPr>
              <a:t>Art. 1 Il principio del risultato</a:t>
            </a:r>
          </a:p>
          <a:p>
            <a:pPr marL="109728" indent="0" algn="just">
              <a:buNone/>
            </a:pPr>
            <a:endParaRPr lang="it-IT" sz="2800" dirty="0">
              <a:latin typeface="+mj-lt"/>
            </a:endParaRPr>
          </a:p>
          <a:p>
            <a:pPr marL="109728" indent="0" algn="just">
              <a:buNone/>
            </a:pPr>
            <a:r>
              <a:rPr lang="it-IT" sz="2800" dirty="0">
                <a:latin typeface="+mj-lt"/>
              </a:rPr>
              <a:t>Il che significa che </a:t>
            </a:r>
            <a:r>
              <a:rPr lang="it-IT" sz="2800" b="1" dirty="0">
                <a:latin typeface="+mj-lt"/>
              </a:rPr>
              <a:t>se un “risultato” può essere realizzato meglio in "autoproduzione”</a:t>
            </a:r>
            <a:r>
              <a:rPr lang="it-IT" sz="2800" dirty="0">
                <a:latin typeface="+mj-lt"/>
              </a:rPr>
              <a:t>, la P.A. lo </a:t>
            </a:r>
            <a:r>
              <a:rPr lang="it-IT" sz="2800" b="1" dirty="0">
                <a:latin typeface="+mj-lt"/>
              </a:rPr>
              <a:t>può</a:t>
            </a:r>
            <a:r>
              <a:rPr lang="it-IT" sz="2800" dirty="0">
                <a:latin typeface="+mj-lt"/>
              </a:rPr>
              <a:t> (e forse lo </a:t>
            </a:r>
            <a:r>
              <a:rPr lang="it-IT" sz="2800" b="1" dirty="0">
                <a:latin typeface="+mj-lt"/>
              </a:rPr>
              <a:t>deve</a:t>
            </a:r>
            <a:r>
              <a:rPr lang="it-IT" sz="2800" dirty="0">
                <a:latin typeface="+mj-lt"/>
              </a:rPr>
              <a:t>) fare, perché il suo compito è </a:t>
            </a:r>
            <a:r>
              <a:rPr lang="it-IT" sz="2800" u="sng" dirty="0">
                <a:latin typeface="+mj-lt"/>
              </a:rPr>
              <a:t>curare gli interessi della collettività</a:t>
            </a:r>
            <a:r>
              <a:rPr lang="it-IT" sz="2800" dirty="0">
                <a:latin typeface="+mj-lt"/>
              </a:rPr>
              <a:t>, che non </a:t>
            </a:r>
            <a:r>
              <a:rPr lang="it-IT" sz="2800" b="1" dirty="0">
                <a:latin typeface="+mj-lt"/>
              </a:rPr>
              <a:t>necessariamente coincide con la sollecitazione </a:t>
            </a:r>
            <a:r>
              <a:rPr lang="it-IT" sz="2800" b="1" dirty="0" err="1">
                <a:latin typeface="+mj-lt"/>
              </a:rPr>
              <a:t>proconcorrenziale</a:t>
            </a:r>
            <a:r>
              <a:rPr lang="it-IT" sz="2800" dirty="0">
                <a:latin typeface="+mj-lt"/>
              </a:rPr>
              <a:t> degli interessi economici delle imprese a competere per avere un contratto.</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1919923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800" b="1" dirty="0">
                <a:latin typeface="+mj-lt"/>
              </a:rPr>
              <a:t>Art. 1 Il principio del risultato</a:t>
            </a:r>
          </a:p>
          <a:p>
            <a:pPr marL="109728" indent="0" algn="just">
              <a:buNone/>
            </a:pPr>
            <a:endParaRPr lang="it-IT" sz="2800" dirty="0">
              <a:latin typeface="+mj-lt"/>
            </a:endParaRPr>
          </a:p>
          <a:p>
            <a:pPr marL="109728" indent="0" algn="just">
              <a:buNone/>
            </a:pPr>
            <a:r>
              <a:rPr lang="it-IT" sz="2800" dirty="0">
                <a:latin typeface="+mj-lt"/>
              </a:rPr>
              <a:t>Significativa è anche la posizione assunta dalla nostra </a:t>
            </a:r>
            <a:r>
              <a:rPr lang="it-IT" sz="2800" b="1" dirty="0">
                <a:latin typeface="+mj-lt"/>
              </a:rPr>
              <a:t>Corte costituzionale nella sentenza n. 131/2020</a:t>
            </a:r>
            <a:r>
              <a:rPr lang="it-IT" sz="2800" dirty="0">
                <a:latin typeface="+mj-lt"/>
              </a:rPr>
              <a:t>, […] dove si afferma che la </a:t>
            </a:r>
            <a:r>
              <a:rPr lang="it-IT" sz="2800" b="1" u="sng" dirty="0">
                <a:latin typeface="+mj-lt"/>
              </a:rPr>
              <a:t>concorrenza non è un fine</a:t>
            </a:r>
            <a:r>
              <a:rPr lang="it-IT" sz="2800" dirty="0">
                <a:latin typeface="+mj-lt"/>
              </a:rPr>
              <a:t>, ma uno </a:t>
            </a:r>
            <a:r>
              <a:rPr lang="it-IT" sz="2800" u="sng" dirty="0">
                <a:latin typeface="+mj-lt"/>
              </a:rPr>
              <a:t>strumento</a:t>
            </a:r>
            <a:r>
              <a:rPr lang="it-IT" sz="2800" dirty="0">
                <a:latin typeface="+mj-lt"/>
              </a:rPr>
              <a:t>, che può essere “</a:t>
            </a:r>
            <a:r>
              <a:rPr lang="it-IT" sz="2800" b="1" dirty="0">
                <a:latin typeface="+mj-lt"/>
              </a:rPr>
              <a:t>sacrificato</a:t>
            </a:r>
            <a:r>
              <a:rPr lang="it-IT" sz="2800" dirty="0">
                <a:latin typeface="+mj-lt"/>
              </a:rPr>
              <a:t>” se ci sono interessi superiori da realizzare. </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29447285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 Il principio del risultato</a:t>
            </a:r>
          </a:p>
          <a:p>
            <a:pPr marL="109728" indent="0" algn="just">
              <a:buNone/>
            </a:pPr>
            <a:endParaRPr lang="it-IT" sz="2400" dirty="0">
              <a:latin typeface="+mj-lt"/>
            </a:endParaRPr>
          </a:p>
          <a:p>
            <a:pPr marL="109728" indent="0" algn="just">
              <a:buNone/>
            </a:pPr>
            <a:r>
              <a:rPr lang="it-IT" sz="2400" dirty="0">
                <a:latin typeface="+mj-lt"/>
              </a:rPr>
              <a:t>Il </a:t>
            </a:r>
            <a:r>
              <a:rPr lang="it-IT" sz="2400" b="1" dirty="0">
                <a:latin typeface="+mj-lt"/>
              </a:rPr>
              <a:t>risultato</a:t>
            </a:r>
            <a:r>
              <a:rPr lang="it-IT" sz="2400" dirty="0">
                <a:latin typeface="+mj-lt"/>
              </a:rPr>
              <a:t> si inquadra nel contesto della legalità e della concorrenza: ma tramite la sua codificazione si vuole ribadire che </a:t>
            </a:r>
            <a:r>
              <a:rPr lang="it-IT" sz="2400" b="1" dirty="0">
                <a:latin typeface="+mj-lt"/>
              </a:rPr>
              <a:t>legalità e concorrenza da sole non bastano</a:t>
            </a:r>
            <a:r>
              <a:rPr lang="it-IT" sz="2400" dirty="0">
                <a:latin typeface="+mj-lt"/>
              </a:rPr>
              <a:t>, perché l’</a:t>
            </a:r>
            <a:r>
              <a:rPr lang="it-IT" sz="2400" b="1" u="sng" dirty="0">
                <a:latin typeface="+mj-lt"/>
              </a:rPr>
              <a:t>OBIETTIVO</a:t>
            </a:r>
            <a:r>
              <a:rPr lang="it-IT" sz="2400" dirty="0">
                <a:latin typeface="+mj-lt"/>
              </a:rPr>
              <a:t> rimane la </a:t>
            </a:r>
            <a:r>
              <a:rPr lang="it-IT" sz="2400" b="1" u="sng" dirty="0">
                <a:latin typeface="+mj-lt"/>
              </a:rPr>
              <a:t>realizzazione delle opere pubbliche</a:t>
            </a:r>
            <a:r>
              <a:rPr lang="it-IT" sz="2400" dirty="0">
                <a:latin typeface="+mj-lt"/>
              </a:rPr>
              <a:t> e la soddisfazione dell’interesse della </a:t>
            </a:r>
            <a:r>
              <a:rPr lang="it-IT" sz="2400" b="1" dirty="0">
                <a:latin typeface="+mj-lt"/>
              </a:rPr>
              <a:t>collettività</a:t>
            </a:r>
            <a:r>
              <a:rPr lang="it-IT" sz="2400" dirty="0">
                <a:latin typeface="+mj-lt"/>
              </a:rPr>
              <a:t>. </a:t>
            </a:r>
          </a:p>
          <a:p>
            <a:pPr marL="109728" indent="0" algn="just">
              <a:buNone/>
            </a:pPr>
            <a:endParaRPr lang="it-IT" sz="2400" dirty="0">
              <a:latin typeface="+mj-lt"/>
            </a:endParaRPr>
          </a:p>
          <a:p>
            <a:pPr marL="109728" indent="0" algn="just">
              <a:buNone/>
            </a:pPr>
            <a:r>
              <a:rPr lang="it-IT" sz="2400" dirty="0">
                <a:latin typeface="+mj-lt"/>
              </a:rPr>
              <a:t>Questa “propensione” verso il risultato è caratteristica di ogni azione amministrativa, perché ogni potere amministrativo presuppone un </a:t>
            </a:r>
            <a:r>
              <a:rPr lang="it-IT" sz="2400" b="1" dirty="0">
                <a:latin typeface="+mj-lt"/>
              </a:rPr>
              <a:t>interesse pubblico da realizzare</a:t>
            </a:r>
            <a:r>
              <a:rPr lang="it-IT" sz="2400" dirty="0">
                <a:latin typeface="+mj-lt"/>
              </a:rPr>
              <a:t>.</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0717656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 Il principio del risultato</a:t>
            </a:r>
          </a:p>
          <a:p>
            <a:pPr marL="109728" indent="0" algn="just">
              <a:buNone/>
            </a:pPr>
            <a:endParaRPr lang="it-IT" sz="2400" dirty="0">
              <a:latin typeface="+mj-lt"/>
            </a:endParaRPr>
          </a:p>
          <a:p>
            <a:pPr marL="109728" indent="0" algn="just">
              <a:buNone/>
            </a:pPr>
            <a:r>
              <a:rPr lang="it-IT" sz="2400" dirty="0">
                <a:latin typeface="+mj-lt"/>
              </a:rPr>
              <a:t>La previsione finale del comma 4, alla lettera a) […] valorizza il raggiungimento del risultato come </a:t>
            </a:r>
            <a:r>
              <a:rPr lang="it-IT" sz="2400" b="1" dirty="0">
                <a:latin typeface="+mj-lt"/>
              </a:rPr>
              <a:t>elemento</a:t>
            </a:r>
            <a:r>
              <a:rPr lang="it-IT" sz="2400" dirty="0">
                <a:latin typeface="+mj-lt"/>
              </a:rPr>
              <a:t> </a:t>
            </a:r>
            <a:r>
              <a:rPr lang="it-IT" sz="2400" b="1" dirty="0">
                <a:latin typeface="+mj-lt"/>
              </a:rPr>
              <a:t>da</a:t>
            </a:r>
            <a:r>
              <a:rPr lang="it-IT" sz="2400" dirty="0">
                <a:latin typeface="+mj-lt"/>
              </a:rPr>
              <a:t> </a:t>
            </a:r>
            <a:r>
              <a:rPr lang="it-IT" sz="2400" b="1" dirty="0">
                <a:latin typeface="+mj-lt"/>
              </a:rPr>
              <a:t>valutare</a:t>
            </a:r>
            <a:r>
              <a:rPr lang="it-IT" sz="2400" dirty="0">
                <a:latin typeface="+mj-lt"/>
              </a:rPr>
              <a:t>, in sede di responsabilità (amministrativa e disciplinare) […] </a:t>
            </a:r>
          </a:p>
          <a:p>
            <a:pPr marL="109728" indent="0" algn="just">
              <a:buNone/>
            </a:pPr>
            <a:endParaRPr lang="it-IT" sz="2400" dirty="0">
              <a:latin typeface="+mj-lt"/>
            </a:endParaRPr>
          </a:p>
          <a:p>
            <a:pPr marL="109728" indent="0" algn="just">
              <a:buNone/>
            </a:pPr>
            <a:r>
              <a:rPr lang="it-IT" sz="2400" dirty="0">
                <a:latin typeface="+mj-lt"/>
              </a:rPr>
              <a:t>Lo scopo è quello di contrastare, anche attraverso tale previsione, ogni forma di </a:t>
            </a:r>
            <a:r>
              <a:rPr lang="it-IT" sz="2400" b="1" dirty="0">
                <a:latin typeface="+mj-lt"/>
              </a:rPr>
              <a:t>burocrazia difensiva</a:t>
            </a:r>
            <a:r>
              <a:rPr lang="it-IT" sz="2400" dirty="0">
                <a:latin typeface="+mj-lt"/>
              </a:rPr>
              <a:t>: in quest’ottica si “</a:t>
            </a:r>
            <a:r>
              <a:rPr lang="it-IT" sz="2400" b="1" u="sng" dirty="0">
                <a:latin typeface="+mj-lt"/>
              </a:rPr>
              <a:t>premia</a:t>
            </a:r>
            <a:r>
              <a:rPr lang="it-IT" sz="2400" dirty="0">
                <a:latin typeface="+mj-lt"/>
              </a:rPr>
              <a:t>” il </a:t>
            </a:r>
            <a:r>
              <a:rPr lang="it-IT" sz="2400" b="1" dirty="0">
                <a:latin typeface="+mj-lt"/>
              </a:rPr>
              <a:t>funzionario che raggiunge il </a:t>
            </a:r>
            <a:r>
              <a:rPr lang="it-IT" sz="2400" b="1" u="sng" dirty="0">
                <a:latin typeface="+mj-lt"/>
              </a:rPr>
              <a:t>risultato</a:t>
            </a:r>
            <a:r>
              <a:rPr lang="it-IT" sz="2400" dirty="0">
                <a:latin typeface="+mj-lt"/>
              </a:rPr>
              <a:t> attenuando il peso di </a:t>
            </a:r>
            <a:r>
              <a:rPr lang="it-IT" sz="2400" b="1" u="sng" dirty="0">
                <a:latin typeface="+mj-lt"/>
              </a:rPr>
              <a:t>eventuali errori</a:t>
            </a:r>
            <a:r>
              <a:rPr lang="it-IT" sz="2400" dirty="0">
                <a:latin typeface="+mj-lt"/>
              </a:rPr>
              <a:t> potenzialmente forieri di responsabilità.</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2248328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b="1" dirty="0">
              <a:latin typeface="+mj-lt"/>
            </a:endParaRPr>
          </a:p>
          <a:p>
            <a:pPr marL="109728" indent="0" algn="just">
              <a:buNone/>
            </a:pPr>
            <a:r>
              <a:rPr lang="it-IT" sz="2400" dirty="0">
                <a:latin typeface="+mj-lt"/>
              </a:rPr>
              <a:t>1. L’attribuzione e l’esercizio del potere nel settore dei contratti pubblici si fonda sul principio della </a:t>
            </a:r>
            <a:r>
              <a:rPr lang="it-IT" sz="2400" b="1" dirty="0">
                <a:latin typeface="+mj-lt"/>
              </a:rPr>
              <a:t>reciproca</a:t>
            </a:r>
            <a:r>
              <a:rPr lang="it-IT" sz="2400" dirty="0">
                <a:latin typeface="+mj-lt"/>
              </a:rPr>
              <a:t> </a:t>
            </a:r>
            <a:r>
              <a:rPr lang="it-IT" sz="2400" b="1" dirty="0">
                <a:latin typeface="+mj-lt"/>
              </a:rPr>
              <a:t>fiducia</a:t>
            </a:r>
            <a:r>
              <a:rPr lang="it-IT" sz="2400" dirty="0">
                <a:latin typeface="+mj-lt"/>
              </a:rPr>
              <a:t> nell’azione legittima, trasparente e corretta dell’amministrazione, dei suoi </a:t>
            </a:r>
            <a:r>
              <a:rPr lang="it-IT" sz="2400" b="1" dirty="0">
                <a:latin typeface="+mj-lt"/>
              </a:rPr>
              <a:t>funzionari</a:t>
            </a:r>
            <a:r>
              <a:rPr lang="it-IT" sz="2400" dirty="0">
                <a:latin typeface="+mj-lt"/>
              </a:rPr>
              <a:t> e degli </a:t>
            </a:r>
            <a:r>
              <a:rPr lang="it-IT" sz="2400" b="1" dirty="0">
                <a:latin typeface="+mj-lt"/>
              </a:rPr>
              <a:t>operatori</a:t>
            </a:r>
            <a:r>
              <a:rPr lang="it-IT" sz="2400" dirty="0">
                <a:latin typeface="+mj-lt"/>
              </a:rPr>
              <a:t> </a:t>
            </a:r>
            <a:r>
              <a:rPr lang="it-IT" sz="2400" b="1" dirty="0">
                <a:latin typeface="+mj-lt"/>
              </a:rPr>
              <a:t>economici</a:t>
            </a:r>
            <a:r>
              <a:rPr lang="it-IT" sz="2400" dirty="0">
                <a:latin typeface="+mj-lt"/>
              </a:rPr>
              <a:t>.</a:t>
            </a:r>
          </a:p>
          <a:p>
            <a:pPr marL="109728" indent="0" algn="just">
              <a:buNone/>
            </a:pPr>
            <a:endParaRPr lang="it-IT" sz="2800" dirty="0">
              <a:latin typeface="+mj-lt"/>
            </a:endParaRPr>
          </a:p>
          <a:p>
            <a:pPr marL="109728" indent="0" algn="just">
              <a:buNone/>
            </a:pPr>
            <a:endParaRPr lang="it-IT" sz="28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522931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b="1" dirty="0">
              <a:latin typeface="+mj-lt"/>
            </a:endParaRPr>
          </a:p>
          <a:p>
            <a:pPr marL="109728" indent="0" algn="just">
              <a:buNone/>
            </a:pPr>
            <a:r>
              <a:rPr lang="it-IT" sz="2400" dirty="0">
                <a:latin typeface="+mj-lt"/>
              </a:rPr>
              <a:t>3. Nell’ambito delle attività svolte nelle fasi di programmazione, progettazione, affidamento ed esecuzione dei contratti, ai fini della responsabilità amministrativa costituisce </a:t>
            </a:r>
            <a:r>
              <a:rPr lang="it-IT" sz="2400" b="1" u="sng" dirty="0">
                <a:latin typeface="+mj-lt"/>
              </a:rPr>
              <a:t>colpa grave</a:t>
            </a:r>
            <a:r>
              <a:rPr lang="it-IT" sz="2400" b="1" dirty="0">
                <a:latin typeface="+mj-lt"/>
              </a:rPr>
              <a:t> </a:t>
            </a:r>
            <a:r>
              <a:rPr lang="it-IT" sz="2400" dirty="0">
                <a:latin typeface="+mj-lt"/>
              </a:rPr>
              <a:t>la </a:t>
            </a:r>
            <a:r>
              <a:rPr lang="it-IT" sz="2400" u="sng" dirty="0">
                <a:latin typeface="+mj-lt"/>
              </a:rPr>
              <a:t>violazione</a:t>
            </a:r>
            <a:r>
              <a:rPr lang="it-IT" sz="2400" dirty="0">
                <a:latin typeface="+mj-lt"/>
              </a:rPr>
              <a:t> di </a:t>
            </a:r>
            <a:r>
              <a:rPr lang="it-IT" sz="2400" b="1" dirty="0">
                <a:latin typeface="+mj-lt"/>
              </a:rPr>
              <a:t>norme di diritto</a:t>
            </a:r>
            <a:r>
              <a:rPr lang="it-IT" sz="2400" dirty="0">
                <a:latin typeface="+mj-lt"/>
              </a:rPr>
              <a:t> e degli </a:t>
            </a:r>
            <a:r>
              <a:rPr lang="it-IT" sz="2400" b="1" dirty="0">
                <a:latin typeface="+mj-lt"/>
              </a:rPr>
              <a:t>auto-vincoli amministrativi</a:t>
            </a:r>
            <a:r>
              <a:rPr lang="it-IT" sz="2400" dirty="0">
                <a:latin typeface="+mj-lt"/>
              </a:rPr>
              <a:t>, nonché la </a:t>
            </a:r>
            <a:r>
              <a:rPr lang="it-IT" sz="2400" b="1" u="sng" dirty="0">
                <a:latin typeface="+mj-lt"/>
              </a:rPr>
              <a:t>palese</a:t>
            </a:r>
            <a:r>
              <a:rPr lang="it-IT" sz="2400" dirty="0">
                <a:latin typeface="+mj-lt"/>
              </a:rPr>
              <a:t> violazione di regole di prudenza, perizia e diligenza e l’omissione delle cautele, verifiche ed informazioni preventive normalmente richieste nell’attività amministrativa, in quanto esigibili nei confronti dell’agente pubblico in base alle specifiche competenze e in relazione al caso concreto. </a:t>
            </a:r>
            <a:endParaRPr lang="it-IT" sz="2800" dirty="0">
              <a:latin typeface="+mj-lt"/>
            </a:endParaRPr>
          </a:p>
        </p:txBody>
      </p:sp>
      <p:pic>
        <p:nvPicPr>
          <p:cNvPr id="2" name="Immagine 1">
            <a:extLst>
              <a:ext uri="{FF2B5EF4-FFF2-40B4-BE49-F238E27FC236}">
                <a16:creationId xmlns:a16="http://schemas.microsoft.com/office/drawing/2014/main" xmlns="" id="{793A30C3-AC7D-B553-2999-146109FEC6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20B58AC1-6A2A-7FA0-3F02-4CC1B62C3095}"/>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832768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b="1" dirty="0">
              <a:latin typeface="+mj-lt"/>
            </a:endParaRPr>
          </a:p>
          <a:p>
            <a:pPr marL="109728" indent="0" algn="just">
              <a:buNone/>
            </a:pPr>
            <a:r>
              <a:rPr lang="it-IT" sz="2400" dirty="0">
                <a:latin typeface="+mj-lt"/>
              </a:rPr>
              <a:t>3. […] Non costituisce colpa grave la violazione o l’omissione determinata dal riferimento a indirizzi </a:t>
            </a:r>
            <a:r>
              <a:rPr lang="it-IT" sz="2400" b="1" dirty="0">
                <a:latin typeface="+mj-lt"/>
              </a:rPr>
              <a:t>giurisprudenziali</a:t>
            </a:r>
            <a:r>
              <a:rPr lang="it-IT" sz="2400" dirty="0">
                <a:latin typeface="+mj-lt"/>
              </a:rPr>
              <a:t> prevalenti o a pareri delle </a:t>
            </a:r>
            <a:r>
              <a:rPr lang="it-IT" sz="2400" b="1" dirty="0">
                <a:latin typeface="+mj-lt"/>
              </a:rPr>
              <a:t>autorità</a:t>
            </a:r>
            <a:r>
              <a:rPr lang="it-IT" sz="2400" dirty="0">
                <a:latin typeface="+mj-lt"/>
              </a:rPr>
              <a:t> competenti.</a:t>
            </a:r>
          </a:p>
          <a:p>
            <a:pPr marL="109728" indent="0" algn="just">
              <a:buNone/>
            </a:pPr>
            <a:endParaRPr lang="it-IT" sz="2400" dirty="0">
              <a:latin typeface="+mj-lt"/>
            </a:endParaRPr>
          </a:p>
          <a:p>
            <a:pPr marL="109728" indent="0" algn="just">
              <a:buNone/>
            </a:pPr>
            <a:endParaRPr lang="it-IT" sz="2400" dirty="0">
              <a:latin typeface="+mj-lt"/>
            </a:endParaRPr>
          </a:p>
          <a:p>
            <a:pPr marL="109728" indent="0" algn="just">
              <a:buNone/>
            </a:pPr>
            <a:endParaRPr lang="it-IT" sz="2800" dirty="0">
              <a:latin typeface="+mj-lt"/>
            </a:endParaRPr>
          </a:p>
        </p:txBody>
      </p:sp>
      <p:pic>
        <p:nvPicPr>
          <p:cNvPr id="2" name="Immagine 1">
            <a:extLst>
              <a:ext uri="{FF2B5EF4-FFF2-40B4-BE49-F238E27FC236}">
                <a16:creationId xmlns:a16="http://schemas.microsoft.com/office/drawing/2014/main" xmlns="" id="{19850E56-93B2-1B20-8562-374F0076A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928E5998-3821-0161-DEAF-8E4E4738150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382624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dirty="0">
              <a:latin typeface="+mj-lt"/>
            </a:endParaRPr>
          </a:p>
          <a:p>
            <a:pPr marL="109728" indent="0" algn="just">
              <a:buNone/>
            </a:pPr>
            <a:r>
              <a:rPr lang="it-IT" sz="2400" dirty="0">
                <a:latin typeface="+mj-lt"/>
              </a:rPr>
              <a:t>Si tratta di una segno di </a:t>
            </a:r>
            <a:r>
              <a:rPr lang="it-IT" sz="2400" b="1" u="sng" dirty="0">
                <a:latin typeface="+mj-lt"/>
              </a:rPr>
              <a:t>svolta</a:t>
            </a:r>
            <a:r>
              <a:rPr lang="it-IT" sz="2400" dirty="0">
                <a:latin typeface="+mj-lt"/>
              </a:rPr>
              <a:t> rispetto alla logica fondata sulla sfiducia (se non sul “sospetto”) per l’azione dei pubblici funzionari, che si è sviluppata negli ultimi anni, anche attraverso la stratificazione di interventi normativi non sempre coordinati tra loro, e che si è caratterizzata da un lato per una normazione di estremo dettaglio, che </a:t>
            </a:r>
            <a:r>
              <a:rPr lang="it-IT" sz="2400" b="1" u="sng" dirty="0">
                <a:latin typeface="+mj-lt"/>
              </a:rPr>
              <a:t>mortificava l’esercizio della discrezionalità</a:t>
            </a:r>
            <a:r>
              <a:rPr lang="it-IT" sz="2400" dirty="0">
                <a:latin typeface="+mj-lt"/>
              </a:rPr>
              <a:t>, dall’altro per il crescente rischio di avvio automatico di procedure di accertamento di responsabilità amministrative, civili, contabili e penali che potevano alla fine rivelarsi prive di effettivo fondamento.</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6772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dirty="0">
              <a:latin typeface="+mj-lt"/>
            </a:endParaRPr>
          </a:p>
          <a:p>
            <a:pPr marL="109728" indent="0" algn="just">
              <a:buNone/>
            </a:pPr>
            <a:r>
              <a:rPr lang="it-IT" sz="2400" dirty="0">
                <a:latin typeface="+mj-lt"/>
              </a:rPr>
              <a:t>Ciò ha generato una forma di “</a:t>
            </a:r>
            <a:r>
              <a:rPr lang="it-IT" sz="2400" b="1" dirty="0">
                <a:latin typeface="+mj-lt"/>
              </a:rPr>
              <a:t>burocrazia</a:t>
            </a:r>
            <a:r>
              <a:rPr lang="it-IT" sz="2400" dirty="0">
                <a:latin typeface="+mj-lt"/>
              </a:rPr>
              <a:t> </a:t>
            </a:r>
            <a:r>
              <a:rPr lang="it-IT" sz="2400" b="1" dirty="0">
                <a:latin typeface="+mj-lt"/>
              </a:rPr>
              <a:t>difensiva</a:t>
            </a:r>
            <a:r>
              <a:rPr lang="it-IT" sz="2400" dirty="0">
                <a:latin typeface="+mj-lt"/>
              </a:rPr>
              <a:t>”, spesso descritta evocando l’efficace immagine del dipendente che ha “</a:t>
            </a:r>
            <a:r>
              <a:rPr lang="it-IT" sz="2400" b="1" dirty="0">
                <a:latin typeface="+mj-lt"/>
              </a:rPr>
              <a:t>paura di firmare</a:t>
            </a:r>
            <a:r>
              <a:rPr lang="it-IT" sz="2400" dirty="0">
                <a:latin typeface="+mj-lt"/>
              </a:rPr>
              <a:t>” […] </a:t>
            </a:r>
          </a:p>
          <a:p>
            <a:pPr marL="109728" indent="0" algn="just">
              <a:buNone/>
            </a:pPr>
            <a:endParaRPr lang="it-IT" sz="2400" dirty="0">
              <a:latin typeface="+mj-lt"/>
            </a:endParaRPr>
          </a:p>
          <a:p>
            <a:pPr marL="109728" indent="0" algn="just">
              <a:buNone/>
            </a:pPr>
            <a:r>
              <a:rPr lang="it-IT" sz="2400" dirty="0">
                <a:latin typeface="+mj-lt"/>
              </a:rPr>
              <a:t>scaricando sul legislatore </a:t>
            </a:r>
            <a:r>
              <a:rPr lang="it-IT" sz="2400" b="1" u="sng" dirty="0">
                <a:latin typeface="+mj-lt"/>
              </a:rPr>
              <a:t>o sul giudice</a:t>
            </a:r>
            <a:r>
              <a:rPr lang="it-IT" sz="2400" dirty="0">
                <a:latin typeface="+mj-lt"/>
              </a:rPr>
              <a:t> la soluzione di problemi che </a:t>
            </a:r>
            <a:r>
              <a:rPr lang="it-IT" sz="2400" u="sng" dirty="0">
                <a:latin typeface="+mj-lt"/>
              </a:rPr>
              <a:t>spetterebbe invece alla p.a. affrontare</a:t>
            </a:r>
            <a:r>
              <a:rPr lang="it-IT" sz="2400" dirty="0">
                <a:latin typeface="+mj-lt"/>
              </a:rPr>
              <a:t> e risolvere (si è parlato efficacemente anche di tendenza ad “amministrare per legge” e “amministrare per sentenza”). </a:t>
            </a:r>
          </a:p>
          <a:p>
            <a:pPr marL="109728" indent="0" algn="ctr">
              <a:buNone/>
            </a:pPr>
            <a:r>
              <a:rPr lang="it-IT" sz="2400" dirty="0">
                <a:latin typeface="+mj-lt"/>
              </a:rPr>
              <a:t>si è introdotta «</a:t>
            </a:r>
            <a:r>
              <a:rPr lang="it-IT" sz="2400" b="1" dirty="0">
                <a:latin typeface="+mj-lt"/>
              </a:rPr>
              <a:t>una “rete di protezione” rispetto </a:t>
            </a:r>
          </a:p>
          <a:p>
            <a:pPr marL="109728" indent="0" algn="ctr">
              <a:buNone/>
            </a:pPr>
            <a:r>
              <a:rPr lang="it-IT" sz="2400" b="1" dirty="0">
                <a:latin typeface="+mj-lt"/>
              </a:rPr>
              <a:t>all’alto rischio che accompagna il loro operato</a:t>
            </a:r>
            <a:r>
              <a:rPr lang="it-IT" sz="2400" dirty="0">
                <a:latin typeface="+mj-lt"/>
              </a:rPr>
              <a:t>»</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2972982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2 Il principio della fiducia</a:t>
            </a:r>
          </a:p>
          <a:p>
            <a:pPr marL="109728" indent="0" algn="just">
              <a:buNone/>
            </a:pPr>
            <a:endParaRPr lang="it-IT" sz="2400" dirty="0">
              <a:latin typeface="+mj-lt"/>
            </a:endParaRPr>
          </a:p>
          <a:p>
            <a:pPr marL="109728" indent="0" algn="just">
              <a:buNone/>
            </a:pPr>
            <a:r>
              <a:rPr lang="it-IT" sz="2400" dirty="0">
                <a:latin typeface="+mj-lt"/>
              </a:rPr>
              <a:t>La </a:t>
            </a:r>
            <a:r>
              <a:rPr lang="it-IT" sz="2400" b="1" u="sng" dirty="0">
                <a:latin typeface="+mj-lt"/>
              </a:rPr>
              <a:t>valorizzazione dei poteri discrezionali</a:t>
            </a:r>
            <a:r>
              <a:rPr lang="it-IT" sz="2400" dirty="0">
                <a:latin typeface="+mj-lt"/>
              </a:rPr>
              <a:t> del funzionario pubblico è, inoltre, in linea, nell’ottica del superamento della c.d. “paura della firma”, con la nuova formulazione dell’art.</a:t>
            </a:r>
            <a:r>
              <a:rPr lang="it-IT" sz="2400" b="1" dirty="0">
                <a:latin typeface="+mj-lt"/>
              </a:rPr>
              <a:t> 323 c.p.</a:t>
            </a:r>
            <a:r>
              <a:rPr lang="it-IT" sz="2400" dirty="0">
                <a:latin typeface="+mj-lt"/>
              </a:rPr>
              <a:t> (ad opera del </a:t>
            </a:r>
            <a:r>
              <a:rPr lang="it-IT" sz="2400" dirty="0" err="1">
                <a:latin typeface="+mj-lt"/>
              </a:rPr>
              <a:t>d.l.</a:t>
            </a:r>
            <a:r>
              <a:rPr lang="it-IT" sz="2400" dirty="0">
                <a:latin typeface="+mj-lt"/>
              </a:rPr>
              <a:t> n. 76 del 2020), che ai fini dell’integrazione del </a:t>
            </a:r>
          </a:p>
          <a:p>
            <a:pPr marL="109728" indent="0" algn="ctr">
              <a:buNone/>
            </a:pPr>
            <a:r>
              <a:rPr lang="it-IT" sz="2400" b="1" u="sng" dirty="0">
                <a:latin typeface="+mj-lt"/>
              </a:rPr>
              <a:t>reato di abuso d’ufficio</a:t>
            </a:r>
            <a:r>
              <a:rPr lang="it-IT" sz="2400" dirty="0">
                <a:latin typeface="+mj-lt"/>
              </a:rPr>
              <a:t> </a:t>
            </a:r>
          </a:p>
          <a:p>
            <a:pPr marL="109728" indent="0" algn="just">
              <a:buNone/>
            </a:pPr>
            <a:r>
              <a:rPr lang="it-IT" sz="2400" dirty="0">
                <a:latin typeface="+mj-lt"/>
              </a:rPr>
              <a:t>richiede che l’atto sia adottato “in violazione di specifiche regole di condotta espressamente </a:t>
            </a:r>
            <a:r>
              <a:rPr lang="it-IT" sz="2400" u="sng" dirty="0">
                <a:latin typeface="+mj-lt"/>
              </a:rPr>
              <a:t>previste dalla legge o da atti aventi forza di legge e dalle quali non residuano margini di discrezionalità”</a:t>
            </a:r>
            <a:r>
              <a:rPr lang="it-IT" sz="2400" dirty="0">
                <a:latin typeface="+mj-lt"/>
              </a:rPr>
              <a:t> […]</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4367956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 Il principio dell’accesso al mercato</a:t>
            </a:r>
          </a:p>
          <a:p>
            <a:pPr marL="109728" indent="0" algn="just">
              <a:buNone/>
            </a:pPr>
            <a:endParaRPr lang="it-IT" sz="2400" b="1" dirty="0">
              <a:latin typeface="+mj-lt"/>
            </a:endParaRPr>
          </a:p>
          <a:p>
            <a:pPr marL="109728" indent="0" algn="just">
              <a:buNone/>
            </a:pPr>
            <a:r>
              <a:rPr lang="it-IT" sz="2400" dirty="0">
                <a:latin typeface="+mj-lt"/>
              </a:rPr>
              <a:t>1. Le stazioni appaltanti e gli enti concedenti favoriscono, secondo le modalità indicate dal codice, l’</a:t>
            </a:r>
            <a:r>
              <a:rPr lang="it-IT" sz="2400" b="1" u="sng" dirty="0">
                <a:latin typeface="+mj-lt"/>
              </a:rPr>
              <a:t>accesso al mercato</a:t>
            </a:r>
            <a:r>
              <a:rPr lang="it-IT" sz="2400" dirty="0">
                <a:latin typeface="+mj-lt"/>
              </a:rPr>
              <a:t> degli operatori economici nel rispetto dei principi di </a:t>
            </a:r>
            <a:r>
              <a:rPr lang="it-IT" sz="2400" u="sng" dirty="0">
                <a:latin typeface="+mj-lt"/>
              </a:rPr>
              <a:t>concorrenza</a:t>
            </a:r>
            <a:r>
              <a:rPr lang="it-IT" sz="2400" dirty="0">
                <a:latin typeface="+mj-lt"/>
              </a:rPr>
              <a:t>, di </a:t>
            </a:r>
            <a:r>
              <a:rPr lang="it-IT" sz="2400" u="sng" dirty="0">
                <a:latin typeface="+mj-lt"/>
              </a:rPr>
              <a:t>imparzialità</a:t>
            </a:r>
            <a:r>
              <a:rPr lang="it-IT" sz="2400" dirty="0">
                <a:latin typeface="+mj-lt"/>
              </a:rPr>
              <a:t>, di </a:t>
            </a:r>
            <a:r>
              <a:rPr lang="it-IT" sz="2400" u="sng" dirty="0">
                <a:latin typeface="+mj-lt"/>
              </a:rPr>
              <a:t>non discriminazione</a:t>
            </a:r>
            <a:r>
              <a:rPr lang="it-IT" sz="2400" dirty="0">
                <a:latin typeface="+mj-lt"/>
              </a:rPr>
              <a:t>, di </a:t>
            </a:r>
            <a:r>
              <a:rPr lang="it-IT" sz="2400" u="sng" dirty="0">
                <a:latin typeface="+mj-lt"/>
              </a:rPr>
              <a:t>pubblicità</a:t>
            </a:r>
            <a:r>
              <a:rPr lang="it-IT" sz="2400" dirty="0">
                <a:latin typeface="+mj-lt"/>
              </a:rPr>
              <a:t> e </a:t>
            </a:r>
            <a:r>
              <a:rPr lang="it-IT" sz="2400" u="sng" dirty="0">
                <a:latin typeface="+mj-lt"/>
              </a:rPr>
              <a:t>trasparenza</a:t>
            </a:r>
            <a:r>
              <a:rPr lang="it-IT" sz="2400" dirty="0">
                <a:latin typeface="+mj-lt"/>
              </a:rPr>
              <a:t>, di </a:t>
            </a:r>
            <a:r>
              <a:rPr lang="it-IT" sz="2400" u="sng" dirty="0">
                <a:latin typeface="+mj-lt"/>
              </a:rPr>
              <a:t>proporzionalità</a:t>
            </a:r>
            <a:r>
              <a:rPr lang="it-IT" sz="2400" dirty="0">
                <a:latin typeface="+mj-lt"/>
              </a:rPr>
              <a:t>.</a:t>
            </a:r>
            <a:endParaRPr lang="it-IT" sz="2800" dirty="0">
              <a:latin typeface="+mj-lt"/>
            </a:endParaRPr>
          </a:p>
        </p:txBody>
      </p:sp>
      <p:pic>
        <p:nvPicPr>
          <p:cNvPr id="2" name="Immagine 1">
            <a:extLst>
              <a:ext uri="{FF2B5EF4-FFF2-40B4-BE49-F238E27FC236}">
                <a16:creationId xmlns:a16="http://schemas.microsoft.com/office/drawing/2014/main" xmlns="" id="{9143CAD9-1D3A-C09D-DEFE-C2A3494840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E87F353D-979D-B1AB-9B52-B5CC71ACA866}"/>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2125752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3 Il principio dell’accesso al mercato</a:t>
            </a:r>
          </a:p>
          <a:p>
            <a:pPr marL="109728" indent="0" algn="just">
              <a:buNone/>
            </a:pPr>
            <a:endParaRPr lang="it-IT" sz="2400" dirty="0">
              <a:latin typeface="+mj-lt"/>
            </a:endParaRPr>
          </a:p>
          <a:p>
            <a:pPr marL="109728" indent="0" algn="just">
              <a:buNone/>
            </a:pPr>
            <a:r>
              <a:rPr lang="it-IT" sz="2400" dirty="0">
                <a:latin typeface="+mj-lt"/>
              </a:rPr>
              <a:t>Il principio dell’</a:t>
            </a:r>
            <a:r>
              <a:rPr lang="it-IT" sz="2400" b="1" dirty="0">
                <a:latin typeface="+mj-lt"/>
              </a:rPr>
              <a:t>accesso al mercato</a:t>
            </a:r>
            <a:r>
              <a:rPr lang="it-IT" sz="2400" dirty="0">
                <a:latin typeface="+mj-lt"/>
              </a:rPr>
              <a:t> rappresenta a sua volta un risultato che le stazioni appaltanti e gli enti concedenti devono perseguire attraverso la </a:t>
            </a:r>
            <a:r>
              <a:rPr lang="it-IT" sz="2400" b="1" u="sng" dirty="0">
                <a:latin typeface="+mj-lt"/>
              </a:rPr>
              <a:t>funzionalizzazione</a:t>
            </a:r>
            <a:r>
              <a:rPr lang="it-IT" sz="2400" dirty="0">
                <a:latin typeface="+mj-lt"/>
              </a:rPr>
              <a:t> dei principi </a:t>
            </a:r>
            <a:r>
              <a:rPr lang="it-IT" sz="2400" b="1" dirty="0">
                <a:latin typeface="+mj-lt"/>
              </a:rPr>
              <a:t>più generali richiamati</a:t>
            </a:r>
            <a:r>
              <a:rPr lang="it-IT" sz="2400" dirty="0">
                <a:latin typeface="+mj-lt"/>
              </a:rPr>
              <a:t>.</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010227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 Criterio interpretativo applicato</a:t>
            </a:r>
          </a:p>
          <a:p>
            <a:pPr marL="109728" indent="0" algn="just">
              <a:buNone/>
            </a:pPr>
            <a:endParaRPr lang="it-IT" sz="2400" b="1" dirty="0">
              <a:latin typeface="+mj-lt"/>
            </a:endParaRPr>
          </a:p>
          <a:p>
            <a:pPr marL="109728" indent="0" algn="just">
              <a:buNone/>
            </a:pPr>
            <a:r>
              <a:rPr lang="it-IT" sz="2400" dirty="0">
                <a:latin typeface="+mj-lt"/>
              </a:rPr>
              <a:t>1. Le disposizioni del codice si interpretano e si applicano in base ai principi di cui agli articoli 1, 2 e 3.</a:t>
            </a:r>
            <a:endParaRPr lang="it-IT" sz="2800" dirty="0">
              <a:latin typeface="+mj-lt"/>
            </a:endParaRPr>
          </a:p>
        </p:txBody>
      </p:sp>
      <p:pic>
        <p:nvPicPr>
          <p:cNvPr id="2" name="Immagine 1">
            <a:extLst>
              <a:ext uri="{FF2B5EF4-FFF2-40B4-BE49-F238E27FC236}">
                <a16:creationId xmlns:a16="http://schemas.microsoft.com/office/drawing/2014/main" xmlns="" id="{31B9F518-78D7-8262-EA7D-6759BF83D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AB9A8C91-44D7-83DE-2DA2-059CD61E6743}"/>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4249515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 Principio di buona fede e di tutela dell’affidamento</a:t>
            </a:r>
          </a:p>
          <a:p>
            <a:pPr marL="109728" indent="0" algn="just">
              <a:buNone/>
            </a:pPr>
            <a:endParaRPr lang="it-IT" sz="2400" b="1" dirty="0">
              <a:latin typeface="+mj-lt"/>
            </a:endParaRPr>
          </a:p>
          <a:p>
            <a:pPr marL="109728" indent="0" algn="just">
              <a:buNone/>
            </a:pPr>
            <a:r>
              <a:rPr lang="it-IT" sz="2400" dirty="0">
                <a:latin typeface="+mj-lt"/>
              </a:rPr>
              <a:t>1. Nella procedura di gara le stazioni appaltanti, gli enti concedenti e gli operatori economici si comportano reciprocamente nel rispetto dei principi di buona fede e di tutela dell’affidamento.</a:t>
            </a:r>
          </a:p>
          <a:p>
            <a:pPr marL="109728" indent="0" algn="just">
              <a:buNone/>
            </a:pPr>
            <a:endParaRPr lang="it-IT" sz="2400" dirty="0">
              <a:latin typeface="+mj-lt"/>
            </a:endParaRPr>
          </a:p>
          <a:p>
            <a:pPr marL="109728" indent="0" algn="just">
              <a:buNone/>
            </a:pPr>
            <a:r>
              <a:rPr lang="it-IT" sz="2400" dirty="0">
                <a:latin typeface="+mj-lt"/>
              </a:rPr>
              <a:t>2. Nell’ambito del procedimento di gara, </a:t>
            </a:r>
            <a:r>
              <a:rPr lang="it-IT" sz="2400" b="1" dirty="0">
                <a:latin typeface="+mj-lt"/>
              </a:rPr>
              <a:t>anche prima dell’aggiudicazione, sussiste un affidamento dell’operatore economico </a:t>
            </a:r>
            <a:r>
              <a:rPr lang="it-IT" sz="2400" dirty="0">
                <a:latin typeface="+mj-lt"/>
              </a:rPr>
              <a:t>sul legittimo esercizio del potere e sulla conformità del comportamento amministrativo al principio di buona fede.</a:t>
            </a:r>
            <a:endParaRPr lang="it-IT" sz="2800" dirty="0">
              <a:latin typeface="+mj-lt"/>
            </a:endParaRPr>
          </a:p>
        </p:txBody>
      </p:sp>
      <p:pic>
        <p:nvPicPr>
          <p:cNvPr id="2" name="Immagine 1">
            <a:extLst>
              <a:ext uri="{FF2B5EF4-FFF2-40B4-BE49-F238E27FC236}">
                <a16:creationId xmlns:a16="http://schemas.microsoft.com/office/drawing/2014/main" xmlns="" id="{31B9F518-78D7-8262-EA7D-6759BF83D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AB9A8C91-44D7-83DE-2DA2-059CD61E6743}"/>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807827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 Principio di buona fede e di tutela dell’affidamento</a:t>
            </a:r>
          </a:p>
          <a:p>
            <a:pPr marL="109728" indent="0" algn="just">
              <a:buNone/>
            </a:pPr>
            <a:endParaRPr lang="it-IT" sz="2400" b="1" dirty="0">
              <a:latin typeface="+mj-lt"/>
            </a:endParaRPr>
          </a:p>
          <a:p>
            <a:pPr marL="109728" indent="0" algn="just">
              <a:buNone/>
            </a:pPr>
            <a:r>
              <a:rPr lang="it-IT" sz="2400" dirty="0">
                <a:latin typeface="+mj-lt"/>
              </a:rPr>
              <a:t>3. In caso di </a:t>
            </a:r>
            <a:r>
              <a:rPr lang="it-IT" sz="2400" b="1" dirty="0">
                <a:latin typeface="+mj-lt"/>
              </a:rPr>
              <a:t>aggiudicazione annullata su ricorso di terzi</a:t>
            </a:r>
            <a:r>
              <a:rPr lang="it-IT" sz="2400" dirty="0">
                <a:latin typeface="+mj-lt"/>
              </a:rPr>
              <a:t> o in </a:t>
            </a:r>
            <a:r>
              <a:rPr lang="it-IT" sz="2400" b="1" dirty="0">
                <a:latin typeface="+mj-lt"/>
              </a:rPr>
              <a:t>autotutela</a:t>
            </a:r>
            <a:r>
              <a:rPr lang="it-IT" sz="2400" dirty="0">
                <a:latin typeface="+mj-lt"/>
              </a:rPr>
              <a:t>, l’affidamento non si considera incolpevole se </a:t>
            </a:r>
            <a:r>
              <a:rPr lang="it-IT" sz="2400" b="1" dirty="0">
                <a:latin typeface="+mj-lt"/>
              </a:rPr>
              <a:t>l’illegittimità è agevolmente rilevabile</a:t>
            </a:r>
            <a:r>
              <a:rPr lang="it-IT" sz="2400" dirty="0">
                <a:latin typeface="+mj-lt"/>
              </a:rPr>
              <a:t> in base alla diligenza professionale richiesta ai concorrenti. </a:t>
            </a:r>
          </a:p>
          <a:p>
            <a:pPr marL="109728" indent="0" algn="just">
              <a:buNone/>
            </a:pPr>
            <a:endParaRPr lang="it-IT" sz="2400" dirty="0">
              <a:latin typeface="+mj-lt"/>
            </a:endParaRPr>
          </a:p>
          <a:p>
            <a:pPr marL="109728" indent="0" algn="just">
              <a:buNone/>
            </a:pPr>
            <a:r>
              <a:rPr lang="it-IT" sz="2400" dirty="0">
                <a:latin typeface="+mj-lt"/>
              </a:rPr>
              <a:t>4. Ai fini dell’azione di </a:t>
            </a:r>
            <a:r>
              <a:rPr lang="it-IT" sz="2400" b="1" u="sng" dirty="0">
                <a:latin typeface="+mj-lt"/>
              </a:rPr>
              <a:t>rivalsa</a:t>
            </a:r>
            <a:r>
              <a:rPr lang="it-IT" sz="2400" dirty="0">
                <a:latin typeface="+mj-lt"/>
              </a:rPr>
              <a:t> </a:t>
            </a:r>
            <a:r>
              <a:rPr lang="it-IT" sz="2400" u="sng" dirty="0">
                <a:latin typeface="+mj-lt"/>
              </a:rPr>
              <a:t>della stazione appaltante</a:t>
            </a:r>
            <a:r>
              <a:rPr lang="it-IT" sz="2400" dirty="0">
                <a:latin typeface="+mj-lt"/>
              </a:rPr>
              <a:t> o dell’ente concedente condannati al risarcimento del danno a favore del terzo pretermesso, resta ferma la concorrente </a:t>
            </a:r>
            <a:r>
              <a:rPr lang="it-IT" sz="2400" b="1" dirty="0">
                <a:latin typeface="+mj-lt"/>
              </a:rPr>
              <a:t>responsabilità dell’operatore economico che ha conseguito l’aggiudicazione illegittima con un comportamento illecito</a:t>
            </a:r>
            <a:r>
              <a:rPr lang="it-IT" sz="2400" dirty="0">
                <a:latin typeface="+mj-lt"/>
              </a:rPr>
              <a:t>.</a:t>
            </a:r>
            <a:endParaRPr lang="it-IT" sz="2800" dirty="0">
              <a:latin typeface="+mj-lt"/>
            </a:endParaRPr>
          </a:p>
        </p:txBody>
      </p:sp>
      <p:pic>
        <p:nvPicPr>
          <p:cNvPr id="2" name="Immagine 1">
            <a:extLst>
              <a:ext uri="{FF2B5EF4-FFF2-40B4-BE49-F238E27FC236}">
                <a16:creationId xmlns:a16="http://schemas.microsoft.com/office/drawing/2014/main" xmlns="" id="{31B9F518-78D7-8262-EA7D-6759BF83D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AB9A8C91-44D7-83DE-2DA2-059CD61E6743}"/>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2424469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5 Principio di buona fede e di tutela dell’affidamento</a:t>
            </a:r>
          </a:p>
          <a:p>
            <a:pPr marL="109728" indent="0" algn="just">
              <a:buNone/>
            </a:pPr>
            <a:endParaRPr lang="it-IT" sz="2400" dirty="0">
              <a:latin typeface="+mj-lt"/>
            </a:endParaRPr>
          </a:p>
          <a:p>
            <a:pPr marL="109728" indent="0" algn="just">
              <a:buNone/>
            </a:pPr>
            <a:r>
              <a:rPr lang="it-IT" sz="2400" dirty="0">
                <a:latin typeface="+mj-lt"/>
              </a:rPr>
              <a:t>[…] la norma trova giustificazione anche in criteri di </a:t>
            </a:r>
            <a:r>
              <a:rPr lang="it-IT" sz="2400" b="1" dirty="0">
                <a:latin typeface="+mj-lt"/>
              </a:rPr>
              <a:t>giustizia sostanziale</a:t>
            </a:r>
            <a:r>
              <a:rPr lang="it-IT" sz="2400" dirty="0">
                <a:latin typeface="+mj-lt"/>
              </a:rPr>
              <a:t>, specie se si considera che in materia di appalti la responsabilità della p.a. è </a:t>
            </a:r>
            <a:r>
              <a:rPr lang="it-IT" sz="2400" b="1" dirty="0">
                <a:latin typeface="+mj-lt"/>
              </a:rPr>
              <a:t>oggettiva</a:t>
            </a:r>
            <a:r>
              <a:rPr lang="it-IT" sz="2400" dirty="0">
                <a:latin typeface="+mj-lt"/>
              </a:rPr>
              <a:t> e, talvolta, prescinde anche dall’originaria adozione di un provvedimento illegittimo: si veda il caso esaminato dalla citata sentenza </a:t>
            </a:r>
            <a:r>
              <a:rPr lang="it-IT" sz="2400" dirty="0" err="1">
                <a:latin typeface="+mj-lt"/>
              </a:rPr>
              <a:t>dell’Ad</a:t>
            </a:r>
            <a:r>
              <a:rPr lang="it-IT" sz="2400" dirty="0">
                <a:latin typeface="+mj-lt"/>
              </a:rPr>
              <a:t>. </a:t>
            </a:r>
            <a:r>
              <a:rPr lang="it-IT" sz="2400" dirty="0" err="1">
                <a:latin typeface="+mj-lt"/>
              </a:rPr>
              <a:t>plen</a:t>
            </a:r>
            <a:r>
              <a:rPr lang="it-IT" sz="2400" dirty="0">
                <a:latin typeface="+mj-lt"/>
              </a:rPr>
              <a:t>. 2 del 2017, in cui l’aggiudicazione poi rivelatasi illegittima era stata disposta in esecuzione di una sentenza di primo grado poi riformata in appello, in accoglimento del ricorso dell’originario (legittimo) aggiudicatario. </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8003882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5 Principio di buona fede e di tutela dell’affidamento</a:t>
            </a:r>
          </a:p>
          <a:p>
            <a:pPr marL="109728" indent="0" algn="just">
              <a:buNone/>
            </a:pPr>
            <a:endParaRPr lang="it-IT" sz="2400" dirty="0">
              <a:latin typeface="+mj-lt"/>
            </a:endParaRPr>
          </a:p>
          <a:p>
            <a:pPr marL="109728" indent="0" algn="just">
              <a:buNone/>
            </a:pPr>
            <a:r>
              <a:rPr lang="it-IT" sz="2400" dirty="0">
                <a:latin typeface="+mj-lt"/>
              </a:rPr>
              <a:t>[…] Da qui la necessità – specie in un contesto ordinamentale che vede ridurre i casi di tutela specifica mediante subentro a favore della tutela per equivalente – di esplicitare un rimedio (l’azione di rivalsa appunto) che consenta di </a:t>
            </a:r>
            <a:r>
              <a:rPr lang="it-IT" sz="2400" b="1" u="sng" dirty="0">
                <a:latin typeface="+mj-lt"/>
              </a:rPr>
              <a:t>ritrasferire almeno in parte il danno risarcito</a:t>
            </a:r>
            <a:r>
              <a:rPr lang="it-IT" sz="2400" dirty="0">
                <a:latin typeface="+mj-lt"/>
              </a:rPr>
              <a:t> dall’amministrazione sull’</a:t>
            </a:r>
            <a:r>
              <a:rPr lang="it-IT" sz="2400" b="1" dirty="0">
                <a:latin typeface="+mj-lt"/>
              </a:rPr>
              <a:t>aggiudicatario illegittimo</a:t>
            </a:r>
            <a:r>
              <a:rPr lang="it-IT" sz="2400" dirty="0">
                <a:latin typeface="+mj-lt"/>
              </a:rPr>
              <a:t> che, del resto, in assenza di meccanismo di rivalsa, beneficerebbe di un </a:t>
            </a:r>
            <a:r>
              <a:rPr lang="it-IT" sz="2400" b="1" dirty="0">
                <a:latin typeface="+mj-lt"/>
              </a:rPr>
              <a:t>arricchimento ingiusto</a:t>
            </a:r>
            <a:r>
              <a:rPr lang="it-IT" sz="2400" dirty="0">
                <a:latin typeface="+mj-lt"/>
              </a:rPr>
              <a:t>.</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0386870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8 Principio di autonomia contrattuale. Divieto di prestazioni d’opera intellettuale a titolo gratuito</a:t>
            </a:r>
          </a:p>
          <a:p>
            <a:pPr marL="109728" indent="0" algn="just">
              <a:buNone/>
            </a:pPr>
            <a:endParaRPr lang="it-IT" sz="2400" dirty="0">
              <a:latin typeface="+mj-lt"/>
            </a:endParaRPr>
          </a:p>
          <a:p>
            <a:pPr marL="109728" indent="0" algn="just">
              <a:buNone/>
            </a:pPr>
            <a:r>
              <a:rPr lang="it-IT" sz="2400" dirty="0">
                <a:latin typeface="+mj-lt"/>
              </a:rPr>
              <a:t>1. Nel perseguire le proprie finalità istituzionali le pubbliche amministrazioni sono dotate di autonomia contrattuale e possono </a:t>
            </a:r>
            <a:r>
              <a:rPr lang="it-IT" sz="2400" b="1" u="sng" dirty="0">
                <a:latin typeface="+mj-lt"/>
              </a:rPr>
              <a:t>concludere qualsiasi contratto</a:t>
            </a:r>
            <a:r>
              <a:rPr lang="it-IT" sz="2400" dirty="0">
                <a:latin typeface="+mj-lt"/>
              </a:rPr>
              <a:t>, anche </a:t>
            </a:r>
            <a:r>
              <a:rPr lang="it-IT" sz="2400" b="1" u="sng" dirty="0">
                <a:latin typeface="+mj-lt"/>
              </a:rPr>
              <a:t>gratuito</a:t>
            </a:r>
            <a:r>
              <a:rPr lang="it-IT" sz="2400" dirty="0">
                <a:latin typeface="+mj-lt"/>
              </a:rPr>
              <a:t>, salvi i divieti espressamente previsti dal codice e da altre disposizioni di legge.</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1043211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8 Principio di autonomia contrattuale. Divieto di prestazioni d’opera intellettuale a titolo gratuito</a:t>
            </a:r>
          </a:p>
          <a:p>
            <a:pPr marL="109728" indent="0" algn="just">
              <a:buNone/>
            </a:pPr>
            <a:endParaRPr lang="it-IT" sz="2400" dirty="0">
              <a:latin typeface="+mj-lt"/>
            </a:endParaRPr>
          </a:p>
          <a:p>
            <a:pPr marL="109728" indent="0" algn="just">
              <a:buNone/>
            </a:pPr>
            <a:r>
              <a:rPr lang="it-IT" sz="2400" dirty="0">
                <a:latin typeface="+mj-lt"/>
              </a:rPr>
              <a:t>2. Le prestazioni d’opera </a:t>
            </a:r>
            <a:r>
              <a:rPr lang="it-IT" sz="2400" b="1" dirty="0">
                <a:latin typeface="+mj-lt"/>
              </a:rPr>
              <a:t>intellettuale</a:t>
            </a:r>
            <a:r>
              <a:rPr lang="it-IT" sz="2400" dirty="0">
                <a:latin typeface="+mj-lt"/>
              </a:rPr>
              <a:t> </a:t>
            </a:r>
            <a:r>
              <a:rPr lang="it-IT" sz="2400" b="1" u="sng" dirty="0">
                <a:latin typeface="+mj-lt"/>
              </a:rPr>
              <a:t>non</a:t>
            </a:r>
            <a:r>
              <a:rPr lang="it-IT" sz="2400" dirty="0">
                <a:latin typeface="+mj-lt"/>
              </a:rPr>
              <a:t> possono essere rese dai professionisti </a:t>
            </a:r>
            <a:r>
              <a:rPr lang="it-IT" sz="2400" b="1" dirty="0">
                <a:latin typeface="+mj-lt"/>
              </a:rPr>
              <a:t>gratuitamente</a:t>
            </a:r>
            <a:r>
              <a:rPr lang="it-IT" sz="2400" dirty="0">
                <a:latin typeface="+mj-lt"/>
              </a:rPr>
              <a:t>.  […]</a:t>
            </a:r>
          </a:p>
          <a:p>
            <a:pPr marL="109728" indent="0" algn="just">
              <a:buNone/>
            </a:pPr>
            <a:endParaRPr lang="it-IT" sz="2400" dirty="0">
              <a:latin typeface="+mj-lt"/>
            </a:endParaRPr>
          </a:p>
          <a:p>
            <a:pPr marL="109728" indent="0" algn="just">
              <a:buNone/>
            </a:pPr>
            <a:r>
              <a:rPr lang="it-IT" sz="2400" dirty="0">
                <a:latin typeface="+mj-lt"/>
              </a:rPr>
              <a:t>3. Le pubbliche amministrazioni possono ricevere per </a:t>
            </a:r>
            <a:r>
              <a:rPr lang="it-IT" sz="2400" b="1" u="sng" dirty="0">
                <a:latin typeface="+mj-lt"/>
              </a:rPr>
              <a:t>donazione</a:t>
            </a:r>
            <a:r>
              <a:rPr lang="it-IT" sz="2400" dirty="0">
                <a:latin typeface="+mj-lt"/>
              </a:rPr>
              <a:t> beni o </a:t>
            </a:r>
            <a:r>
              <a:rPr lang="it-IT" sz="2400" u="sng" dirty="0">
                <a:latin typeface="+mj-lt"/>
              </a:rPr>
              <a:t>prestazioni</a:t>
            </a:r>
            <a:r>
              <a:rPr lang="it-IT" sz="2400" dirty="0">
                <a:latin typeface="+mj-lt"/>
              </a:rPr>
              <a:t> rispondenti all’interesse pubblico senza obbligo di gara. Restano ferme le disposizioni del codice civile in materia di forma, revocazione e azione di riduzione delle donazioni.</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74728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19-quaterdecies. DL 148 del 2017</a:t>
            </a:r>
          </a:p>
          <a:p>
            <a:pPr marL="109728" indent="0" algn="just">
              <a:buNone/>
            </a:pPr>
            <a:endParaRPr lang="it-IT" sz="2400" b="1" dirty="0">
              <a:latin typeface="+mj-lt"/>
            </a:endParaRPr>
          </a:p>
          <a:p>
            <a:pPr marL="109728" indent="0" algn="just">
              <a:buNone/>
            </a:pPr>
            <a:r>
              <a:rPr lang="it-IT" sz="2400" dirty="0">
                <a:latin typeface="+mj-lt"/>
              </a:rPr>
              <a:t>3. La </a:t>
            </a:r>
            <a:r>
              <a:rPr lang="it-IT" sz="2400" b="1" dirty="0">
                <a:latin typeface="+mj-lt"/>
              </a:rPr>
              <a:t>pubblica amministrazione</a:t>
            </a:r>
            <a:r>
              <a:rPr lang="it-IT" sz="2400" dirty="0">
                <a:latin typeface="+mj-lt"/>
              </a:rPr>
              <a:t>, in attuazione dei princìpi di trasparenza, buon andamento ed efficacia delle proprie attività, </a:t>
            </a:r>
            <a:r>
              <a:rPr lang="it-IT" sz="2400" b="1" dirty="0">
                <a:latin typeface="+mj-lt"/>
              </a:rPr>
              <a:t>garantisce il </a:t>
            </a:r>
            <a:r>
              <a:rPr lang="it-IT" sz="2400" b="1" u="sng" dirty="0">
                <a:latin typeface="+mj-lt"/>
              </a:rPr>
              <a:t>principio</a:t>
            </a:r>
            <a:r>
              <a:rPr lang="it-IT" sz="2400" b="1" dirty="0">
                <a:latin typeface="+mj-lt"/>
              </a:rPr>
              <a:t> dell'equo compenso</a:t>
            </a:r>
            <a:r>
              <a:rPr lang="it-IT" sz="2400" dirty="0">
                <a:latin typeface="+mj-lt"/>
              </a:rPr>
              <a:t> in relazione alle prestazioni rese dai professionisti in esecuzione di incarichi conferiti dopo la data di entrata in vigore della legge di conversione del presente decreto.</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1801977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ANAC Linee guida n. 1 del 2016</a:t>
            </a:r>
          </a:p>
          <a:p>
            <a:pPr marL="109728" indent="0" algn="just">
              <a:buNone/>
            </a:pPr>
            <a:endParaRPr lang="it-IT" sz="2400" b="1" dirty="0">
              <a:latin typeface="+mj-lt"/>
            </a:endParaRPr>
          </a:p>
          <a:p>
            <a:pPr marL="109728" indent="0" algn="just">
              <a:buNone/>
            </a:pPr>
            <a:r>
              <a:rPr lang="it-IT" sz="2400" dirty="0">
                <a:latin typeface="+mj-lt"/>
              </a:rPr>
              <a:t>Per quanto riguarda la prima operazione, al fine di determinare l’importo del corrispettivo da porre a base di gara per l’affidamento dei servizi di ingegneria ed architettura e gli altri servizi tecnici, </a:t>
            </a:r>
            <a:r>
              <a:rPr lang="it-IT" sz="2400" b="1" u="sng" dirty="0">
                <a:latin typeface="+mj-lt"/>
              </a:rPr>
              <a:t>occorre fare riferimento</a:t>
            </a:r>
            <a:r>
              <a:rPr lang="it-IT" sz="2400" b="1" dirty="0">
                <a:latin typeface="+mj-lt"/>
              </a:rPr>
              <a:t> ai criteri fissati dal decreto del Ministero della giustizia 17 giugno 2016</a:t>
            </a:r>
            <a:r>
              <a:rPr lang="it-IT" sz="2400" dirty="0">
                <a:latin typeface="+mj-lt"/>
              </a:rPr>
              <a:t> (Approvazione delle tabelle dei corrispettivi commisurati al livello qualitativo delle prestazioni di progettazione adottato ai sensi dell’art. 24, comma 8, del decreto legislativo n. 50 del 2016). </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4" name="Picture 2" descr="Servizi Login">
            <a:extLst>
              <a:ext uri="{FF2B5EF4-FFF2-40B4-BE49-F238E27FC236}">
                <a16:creationId xmlns:a16="http://schemas.microsoft.com/office/drawing/2014/main" xmlns="" id="{D6A170A7-0C1F-36C1-AF38-66AA76188C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834" y="5741192"/>
            <a:ext cx="451485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3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ANAC Linee guida n. 1 del 2016</a:t>
            </a:r>
          </a:p>
          <a:p>
            <a:pPr marL="109728" indent="0" algn="just">
              <a:buNone/>
            </a:pPr>
            <a:endParaRPr lang="it-IT" sz="2400" b="1" dirty="0">
              <a:latin typeface="+mj-lt"/>
            </a:endParaRPr>
          </a:p>
          <a:p>
            <a:pPr marL="109728" indent="0" algn="just">
              <a:buNone/>
            </a:pPr>
            <a:r>
              <a:rPr lang="it-IT" sz="2400" dirty="0">
                <a:latin typeface="+mj-lt"/>
              </a:rPr>
              <a:t>È opportuno attribuire un punteggio elevato al punto di flesso al fine di </a:t>
            </a:r>
            <a:r>
              <a:rPr lang="it-IT" sz="2400" b="1" u="sng" dirty="0">
                <a:latin typeface="+mj-lt"/>
              </a:rPr>
              <a:t>disincentivare offerte contenenti ribassi elevati</a:t>
            </a:r>
            <a:r>
              <a:rPr lang="it-IT" sz="2400" dirty="0">
                <a:latin typeface="+mj-lt"/>
              </a:rPr>
              <a:t> non in linea con la previsione sull’equo compenso di cui dell’articolo 13 bis della legge 31 dicembre 2012, n. 247.</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2050" name="Picture 2" descr="Servizi Login">
            <a:extLst>
              <a:ext uri="{FF2B5EF4-FFF2-40B4-BE49-F238E27FC236}">
                <a16:creationId xmlns:a16="http://schemas.microsoft.com/office/drawing/2014/main" xmlns="" id="{81C33F47-81D0-0E8F-2958-346F87C8C4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834" y="5741192"/>
            <a:ext cx="4514850" cy="100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675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 del </a:t>
            </a:r>
            <a:r>
              <a:rPr lang="it-IT" sz="2400" b="1" dirty="0" err="1">
                <a:latin typeface="+mj-lt"/>
              </a:rPr>
              <a:t>D.lgs</a:t>
            </a:r>
            <a:r>
              <a:rPr lang="it-IT" sz="2400" b="1" dirty="0">
                <a:latin typeface="+mj-lt"/>
              </a:rPr>
              <a:t> 49 del 2023 «equo compenso»</a:t>
            </a:r>
          </a:p>
          <a:p>
            <a:pPr marL="109728" indent="0" algn="just">
              <a:buNone/>
            </a:pPr>
            <a:endParaRPr lang="it-IT" sz="2400" b="1" dirty="0">
              <a:latin typeface="+mj-lt"/>
            </a:endParaRPr>
          </a:p>
          <a:p>
            <a:pPr marL="109728" indent="0" algn="just">
              <a:buNone/>
            </a:pPr>
            <a:r>
              <a:rPr lang="it-IT" sz="2400" dirty="0">
                <a:latin typeface="+mj-lt"/>
              </a:rPr>
              <a:t>1. Ai fini della presente legge, </a:t>
            </a:r>
            <a:r>
              <a:rPr lang="it-IT" sz="2400" b="1" dirty="0">
                <a:latin typeface="+mj-lt"/>
              </a:rPr>
              <a:t>per equo compenso</a:t>
            </a:r>
            <a:r>
              <a:rPr lang="it-IT" sz="2400" dirty="0">
                <a:latin typeface="+mj-lt"/>
              </a:rPr>
              <a:t> si intende la corresponsione di un compenso proporzionato alla </a:t>
            </a:r>
            <a:r>
              <a:rPr lang="it-IT" sz="2400" b="1" dirty="0">
                <a:latin typeface="+mj-lt"/>
              </a:rPr>
              <a:t>quantità e alla qualità del lavoro svolto</a:t>
            </a:r>
            <a:r>
              <a:rPr lang="it-IT" sz="2400" dirty="0">
                <a:latin typeface="+mj-lt"/>
              </a:rPr>
              <a:t>, al contenuto e alle caratteristiche della prestazione professionale, nonché conforme ai compensi previsti rispettivamente: […]</a:t>
            </a:r>
          </a:p>
          <a:p>
            <a:pPr marL="109728" indent="0" algn="just">
              <a:buNone/>
            </a:pPr>
            <a:r>
              <a:rPr lang="it-IT" sz="2400" dirty="0">
                <a:latin typeface="+mj-lt"/>
              </a:rPr>
              <a:t>b) per i professionisti iscritti agli ordini e collegi, dai decreti ministeriali adottati ai sensi dell'</a:t>
            </a:r>
            <a:r>
              <a:rPr lang="it-IT" sz="2400" b="1" dirty="0">
                <a:latin typeface="+mj-lt"/>
              </a:rPr>
              <a:t>articolo 9 del decreto-legge 24 gennaio 2012, n. 1</a:t>
            </a:r>
            <a:r>
              <a:rPr lang="it-IT" sz="2400" dirty="0">
                <a:latin typeface="+mj-lt"/>
              </a:rPr>
              <a:t>, convertito, con modificazioni, dalla legge 24 marzo 2012, n. 27 ;</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1540595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D.M. 17 giugno 2016 «decreto parametri»</a:t>
            </a:r>
          </a:p>
          <a:p>
            <a:pPr marL="109728" indent="0" algn="just">
              <a:buNone/>
            </a:pPr>
            <a:endParaRPr lang="it-IT" sz="2400" b="1" dirty="0">
              <a:latin typeface="+mj-lt"/>
            </a:endParaRPr>
          </a:p>
          <a:p>
            <a:pPr marL="109728" indent="0" algn="just">
              <a:buNone/>
            </a:pPr>
            <a:r>
              <a:rPr lang="it-IT" sz="2400" dirty="0">
                <a:latin typeface="+mj-lt"/>
              </a:rPr>
              <a:t>Visto il decreto del Ministro della giustizia 31 ottobre 2013, n. 143, pubblicato nella Gazzetta Ufficiale 20 dicembre 2013, n. 298, recante determinazione dei corrispettivi a base di gara per gli affidamenti di contratti di servizi attinenti all'architettura ed all'ingegneria, adottato ai sensi dell'</a:t>
            </a:r>
            <a:r>
              <a:rPr lang="it-IT" sz="2400" b="1" u="sng" dirty="0">
                <a:latin typeface="+mj-lt"/>
              </a:rPr>
              <a:t>art. 9, comma 2, del decreto legge 24 gennaio 2012, n. 1</a:t>
            </a:r>
            <a:r>
              <a:rPr lang="it-IT" sz="2400" dirty="0">
                <a:latin typeface="+mj-lt"/>
              </a:rPr>
              <a:t>, convertito, con modificazioni, dalla legge 24 marzo 2012, n. 27;</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33181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 del </a:t>
            </a:r>
            <a:r>
              <a:rPr lang="it-IT" sz="2400" b="1" dirty="0" err="1">
                <a:latin typeface="+mj-lt"/>
              </a:rPr>
              <a:t>D.lgs</a:t>
            </a:r>
            <a:r>
              <a:rPr lang="it-IT" sz="2400" b="1" dirty="0">
                <a:latin typeface="+mj-lt"/>
              </a:rPr>
              <a:t> 49 del 2023 «equo compenso»</a:t>
            </a:r>
          </a:p>
          <a:p>
            <a:pPr marL="109728" indent="0" algn="just">
              <a:buNone/>
            </a:pPr>
            <a:endParaRPr lang="it-IT" sz="2400" b="1" dirty="0">
              <a:latin typeface="+mj-lt"/>
            </a:endParaRPr>
          </a:p>
          <a:p>
            <a:pPr marL="109728" indent="0" algn="just">
              <a:buNone/>
            </a:pPr>
            <a:r>
              <a:rPr lang="it-IT" sz="2400" dirty="0">
                <a:latin typeface="+mj-lt"/>
              </a:rPr>
              <a:t>3. Le disposizioni della presente legge si applicano altresì </a:t>
            </a:r>
            <a:r>
              <a:rPr lang="it-IT" sz="2400" b="1" dirty="0">
                <a:latin typeface="+mj-lt"/>
              </a:rPr>
              <a:t>alle prestazioni rese dai professionisti in favore della pubblica amministrazione</a:t>
            </a:r>
            <a:r>
              <a:rPr lang="it-IT" sz="2400" dirty="0">
                <a:latin typeface="+mj-lt"/>
              </a:rPr>
              <a:t>.</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673425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 del </a:t>
            </a:r>
            <a:r>
              <a:rPr lang="it-IT" sz="2400" b="1" dirty="0" err="1">
                <a:latin typeface="+mj-lt"/>
              </a:rPr>
              <a:t>D.lgs</a:t>
            </a:r>
            <a:r>
              <a:rPr lang="it-IT" sz="2400" b="1" dirty="0">
                <a:latin typeface="+mj-lt"/>
              </a:rPr>
              <a:t> 49 del 2023 «Nullità delle clausole che prevedono un compenso non equo»</a:t>
            </a:r>
          </a:p>
          <a:p>
            <a:pPr marL="109728" indent="0" algn="just">
              <a:buNone/>
            </a:pPr>
            <a:endParaRPr lang="it-IT" sz="2400" b="1" dirty="0">
              <a:latin typeface="+mj-lt"/>
            </a:endParaRPr>
          </a:p>
          <a:p>
            <a:pPr marL="109728" indent="0" algn="just">
              <a:buNone/>
            </a:pPr>
            <a:r>
              <a:rPr lang="it-IT" sz="2400" dirty="0">
                <a:latin typeface="+mj-lt"/>
              </a:rPr>
              <a:t>l. Sono </a:t>
            </a:r>
            <a:r>
              <a:rPr lang="it-IT" sz="2400" b="1" dirty="0">
                <a:latin typeface="+mj-lt"/>
              </a:rPr>
              <a:t>NULLE</a:t>
            </a:r>
            <a:r>
              <a:rPr lang="it-IT" sz="2400" dirty="0">
                <a:latin typeface="+mj-lt"/>
              </a:rPr>
              <a:t> le clausole che non prevedono un compenso equo e proporzionato all'opera prestata, tenendo conto a tale fine anche dei costi sostenuti dal prestatore d'opera; sono tali le pattuizioni di un </a:t>
            </a:r>
            <a:r>
              <a:rPr lang="it-IT" sz="2400" b="1" u="sng" dirty="0">
                <a:latin typeface="+mj-lt"/>
              </a:rPr>
              <a:t>compenso inferiore</a:t>
            </a:r>
            <a:r>
              <a:rPr lang="it-IT" sz="2400" dirty="0">
                <a:latin typeface="+mj-lt"/>
              </a:rPr>
              <a:t> agli importi stabiliti:</a:t>
            </a:r>
          </a:p>
          <a:p>
            <a:pPr algn="just">
              <a:buFontTx/>
              <a:buChar char="-"/>
            </a:pPr>
            <a:r>
              <a:rPr lang="it-IT" sz="2400" dirty="0">
                <a:latin typeface="+mj-lt"/>
              </a:rPr>
              <a:t>dai parametri per la liquidazione dei compensi dei professionisti iscritti agli ordini o ai collegi professionali, </a:t>
            </a:r>
            <a:r>
              <a:rPr lang="it-IT" sz="2400" b="1" dirty="0">
                <a:latin typeface="+mj-lt"/>
              </a:rPr>
              <a:t>fissati con decreto ministeriale</a:t>
            </a:r>
            <a:r>
              <a:rPr lang="it-IT" sz="2400" dirty="0">
                <a:latin typeface="+mj-lt"/>
              </a:rPr>
              <a:t>, </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56792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 del </a:t>
            </a:r>
            <a:r>
              <a:rPr lang="it-IT" sz="2400" b="1" dirty="0" err="1">
                <a:latin typeface="+mj-lt"/>
              </a:rPr>
              <a:t>D.lgs</a:t>
            </a:r>
            <a:r>
              <a:rPr lang="it-IT" sz="2400" b="1" dirty="0">
                <a:latin typeface="+mj-lt"/>
              </a:rPr>
              <a:t> 49 del 2023 «Nullità delle clausole che prevedono un compenso non equo»</a:t>
            </a:r>
          </a:p>
          <a:p>
            <a:pPr marL="109728" indent="0" algn="just">
              <a:buNone/>
            </a:pPr>
            <a:endParaRPr lang="it-IT" sz="2400" b="1" dirty="0">
              <a:latin typeface="+mj-lt"/>
            </a:endParaRPr>
          </a:p>
          <a:p>
            <a:pPr marL="109728" indent="0" algn="just">
              <a:buNone/>
            </a:pPr>
            <a:r>
              <a:rPr lang="it-IT" sz="2400" dirty="0">
                <a:latin typeface="+mj-lt"/>
              </a:rPr>
              <a:t>4. La nullità delle singole clausole </a:t>
            </a:r>
            <a:r>
              <a:rPr lang="it-IT" sz="2400" b="1" dirty="0">
                <a:latin typeface="+mj-lt"/>
              </a:rPr>
              <a:t>non comporta la nullità del contratto, che rimane valido ed efficace per il resto</a:t>
            </a:r>
            <a:r>
              <a:rPr lang="it-IT" sz="2400" dirty="0">
                <a:latin typeface="+mj-lt"/>
              </a:rPr>
              <a:t>. La nullità opera </a:t>
            </a:r>
            <a:r>
              <a:rPr lang="it-IT" sz="2400" u="sng" dirty="0">
                <a:latin typeface="+mj-lt"/>
              </a:rPr>
              <a:t>solo a vantaggio del professionista</a:t>
            </a:r>
            <a:r>
              <a:rPr lang="it-IT" sz="2400" dirty="0">
                <a:latin typeface="+mj-lt"/>
              </a:rPr>
              <a:t> ed è rilevabile d'ufficio.</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3437949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 del </a:t>
            </a:r>
            <a:r>
              <a:rPr lang="it-IT" sz="2400" b="1" dirty="0" err="1">
                <a:latin typeface="+mj-lt"/>
              </a:rPr>
              <a:t>D.lgs</a:t>
            </a:r>
            <a:r>
              <a:rPr lang="it-IT" sz="2400" b="1" dirty="0">
                <a:latin typeface="+mj-lt"/>
              </a:rPr>
              <a:t> 49 del 2023 «Nullità delle clausole che prevedono un compenso non equo»</a:t>
            </a:r>
          </a:p>
          <a:p>
            <a:pPr marL="109728" indent="0" algn="just">
              <a:buNone/>
            </a:pPr>
            <a:endParaRPr lang="it-IT" sz="2400" b="1" dirty="0">
              <a:latin typeface="+mj-lt"/>
            </a:endParaRPr>
          </a:p>
          <a:p>
            <a:pPr marL="109728" indent="0" algn="just">
              <a:buNone/>
            </a:pPr>
            <a:r>
              <a:rPr lang="it-IT" sz="2400" dirty="0">
                <a:latin typeface="+mj-lt"/>
              </a:rPr>
              <a:t>5. La convenzione, il contratto, </a:t>
            </a:r>
            <a:r>
              <a:rPr lang="it-IT" sz="2400" b="1" u="sng" dirty="0">
                <a:latin typeface="+mj-lt"/>
              </a:rPr>
              <a:t>l'esito della gara</a:t>
            </a:r>
            <a:r>
              <a:rPr lang="it-IT" sz="2400" dirty="0">
                <a:latin typeface="+mj-lt"/>
              </a:rPr>
              <a:t>, l'affidamento, la predisposizione di un elenco di fiduciari o comunque qualsiasi accordo che preveda </a:t>
            </a:r>
            <a:r>
              <a:rPr lang="it-IT" sz="2400" b="1" dirty="0">
                <a:latin typeface="+mj-lt"/>
              </a:rPr>
              <a:t>un compenso inferiore ai valori determinati ai sensi del comma 1</a:t>
            </a:r>
            <a:r>
              <a:rPr lang="it-IT" sz="2400" dirty="0">
                <a:latin typeface="+mj-lt"/>
              </a:rPr>
              <a:t> possono essere impugnati dal professionista innanzi al tribunale competente per il luogo ove egli ha la residenza o il domicilio, al fine di far valere la </a:t>
            </a:r>
            <a:r>
              <a:rPr lang="it-IT" sz="2400" b="1" dirty="0">
                <a:latin typeface="+mj-lt"/>
              </a:rPr>
              <a:t>nullità</a:t>
            </a:r>
            <a:r>
              <a:rPr lang="it-IT" sz="2400" dirty="0">
                <a:latin typeface="+mj-lt"/>
              </a:rPr>
              <a:t> della pattuizione e di chiedere la rideterminazione giudiziale del compenso per l'attività professionale prestata.</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111411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 del </a:t>
            </a:r>
            <a:r>
              <a:rPr lang="it-IT" sz="2400" b="1" dirty="0" err="1">
                <a:latin typeface="+mj-lt"/>
              </a:rPr>
              <a:t>D.lgs</a:t>
            </a:r>
            <a:r>
              <a:rPr lang="it-IT" sz="2400" b="1" dirty="0">
                <a:latin typeface="+mj-lt"/>
              </a:rPr>
              <a:t> 49 del 2023 «Indennizzo in favore del professionista»</a:t>
            </a:r>
          </a:p>
          <a:p>
            <a:pPr marL="109728" indent="0" algn="just">
              <a:buNone/>
            </a:pPr>
            <a:endParaRPr lang="it-IT" sz="2400" b="1" dirty="0">
              <a:latin typeface="+mj-lt"/>
            </a:endParaRPr>
          </a:p>
          <a:p>
            <a:pPr marL="109728" indent="0" algn="just">
              <a:buNone/>
            </a:pPr>
            <a:r>
              <a:rPr lang="it-IT" sz="2400" dirty="0">
                <a:latin typeface="+mj-lt"/>
              </a:rPr>
              <a:t>1. Il giudice che accerta il carattere non equo del compenso pattuito ai sensi della presente legge ridetermina il compenso dovuto al professionista e condanna il cliente al pagamento della differenza tra l'equo compenso così determinato e quanto già versato al professionista. </a:t>
            </a:r>
            <a:r>
              <a:rPr lang="it-IT" sz="2400" b="1" dirty="0">
                <a:latin typeface="+mj-lt"/>
              </a:rPr>
              <a:t>Il giudice può </a:t>
            </a:r>
            <a:r>
              <a:rPr lang="it-IT" sz="2400" b="1" u="sng" dirty="0">
                <a:latin typeface="+mj-lt"/>
              </a:rPr>
              <a:t>altresì</a:t>
            </a:r>
            <a:r>
              <a:rPr lang="it-IT" sz="2400" b="1" dirty="0">
                <a:latin typeface="+mj-lt"/>
              </a:rPr>
              <a:t> condannare il cliente al pagamento di un indennizzo in favore del professionista fino al doppio della differenza di cui al primo periodo, fatto salvo il risarcimento dell'eventuale maggiore danno</a:t>
            </a:r>
            <a:r>
              <a:rPr lang="it-IT" sz="2400" dirty="0">
                <a:latin typeface="+mj-lt"/>
              </a:rPr>
              <a:t>.</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spTree>
    <p:extLst>
      <p:ext uri="{BB962C8B-B14F-4D97-AF65-F5344CB8AC3E}">
        <p14:creationId xmlns:p14="http://schemas.microsoft.com/office/powerpoint/2010/main" val="219053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CGUE (sentenza 4 luglio 2019, caso C-377/17) sono ammesse per motivi di interesse generale</a:t>
            </a:r>
          </a:p>
          <a:p>
            <a:pPr marL="109728" indent="0" algn="just">
              <a:buNone/>
            </a:pPr>
            <a:endParaRPr lang="it-IT" sz="2400" dirty="0">
              <a:latin typeface="+mj-lt"/>
            </a:endParaRPr>
          </a:p>
          <a:p>
            <a:pPr marL="109728" indent="0" algn="just">
              <a:buNone/>
            </a:pPr>
            <a:r>
              <a:rPr lang="it-IT" sz="2400" dirty="0">
                <a:latin typeface="+mj-lt"/>
              </a:rPr>
              <a:t>Nel caso in esame, la Commissione ha rilevato che  quella tedesca (</a:t>
            </a:r>
            <a:r>
              <a:rPr lang="it-IT" sz="2400" b="1" dirty="0">
                <a:latin typeface="+mj-lt"/>
              </a:rPr>
              <a:t>HOAI</a:t>
            </a:r>
            <a:r>
              <a:rPr lang="it-IT" sz="2400" dirty="0">
                <a:latin typeface="+mj-lt"/>
              </a:rPr>
              <a:t>) non persegue l’obiettivo di assicurare un </a:t>
            </a:r>
            <a:r>
              <a:rPr lang="it-IT" sz="2400" b="1" dirty="0">
                <a:latin typeface="+mj-lt"/>
              </a:rPr>
              <a:t>elevato livello di qualità</a:t>
            </a:r>
            <a:r>
              <a:rPr lang="it-IT" sz="2400" dirty="0">
                <a:latin typeface="+mj-lt"/>
              </a:rPr>
              <a:t> delle prestazioni di progettazione in modo coerente e sistematico, dato che </a:t>
            </a:r>
            <a:r>
              <a:rPr lang="it-IT" sz="2400" b="1" u="sng" dirty="0">
                <a:latin typeface="+mj-lt"/>
              </a:rPr>
              <a:t>in Germania, l’esercizio stesso delle attività di progettazione non è riservato a chi svolge un’attività regolamentata</a:t>
            </a:r>
            <a:r>
              <a:rPr lang="it-IT" sz="2400" dirty="0">
                <a:latin typeface="+mj-lt"/>
              </a:rPr>
              <a:t>, cosicché non esisterebbe, in ogni caso, alcuna garanzia che le prestazioni di progettazione siano effettuate da prestatori che hanno dimostrato la loro idoneità professionale a farlo.</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1028" name="Picture 4" descr="La Corte di Giustizia dell'Unione Europea - Studio Iacoviello">
            <a:extLst>
              <a:ext uri="{FF2B5EF4-FFF2-40B4-BE49-F238E27FC236}">
                <a16:creationId xmlns:a16="http://schemas.microsoft.com/office/drawing/2014/main" xmlns="" id="{585BA12E-2913-C8D9-15B9-706F80FA7B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0"/>
            <a:ext cx="1256928" cy="125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617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CGUE (sentenza 4 luglio 2019, caso C-377/17) sono ammesse per motivi di interesse generale</a:t>
            </a:r>
          </a:p>
          <a:p>
            <a:pPr marL="109728" indent="0" algn="just">
              <a:buNone/>
            </a:pPr>
            <a:endParaRPr lang="it-IT" sz="2400" dirty="0">
              <a:latin typeface="+mj-lt"/>
            </a:endParaRPr>
          </a:p>
          <a:p>
            <a:pPr marL="109728" indent="0" algn="just">
              <a:buNone/>
            </a:pPr>
            <a:r>
              <a:rPr lang="it-IT" sz="2400" dirty="0">
                <a:latin typeface="+mj-lt"/>
              </a:rPr>
              <a:t>Infine, la Corte ha rilevato che la Repubblica federale di Germania </a:t>
            </a:r>
            <a:r>
              <a:rPr lang="it-IT" sz="2400" b="1" u="sng" dirty="0">
                <a:latin typeface="+mj-lt"/>
              </a:rPr>
              <a:t>non è riuscita a dimostrare</a:t>
            </a:r>
            <a:r>
              <a:rPr lang="it-IT" sz="2400" dirty="0">
                <a:latin typeface="+mj-lt"/>
              </a:rPr>
              <a:t> che le tariffe minime previste dalla HOAI siano idonee a garantire il conseguimento dell’obiettivo consistente nel garantire un </a:t>
            </a:r>
            <a:r>
              <a:rPr lang="it-IT" sz="2400" b="1" u="sng" dirty="0">
                <a:latin typeface="+mj-lt"/>
              </a:rPr>
              <a:t>elevato livello di qualità delle prestazioni</a:t>
            </a:r>
            <a:r>
              <a:rPr lang="it-IT" sz="2400" dirty="0">
                <a:latin typeface="+mj-lt"/>
              </a:rPr>
              <a:t> di progettazione e ad assicurare la tutela dei consumatori </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4" name="Picture 4" descr="La Corte di Giustizia dell'Unione Europea - Studio Iacoviello">
            <a:extLst>
              <a:ext uri="{FF2B5EF4-FFF2-40B4-BE49-F238E27FC236}">
                <a16:creationId xmlns:a16="http://schemas.microsoft.com/office/drawing/2014/main" xmlns="" id="{48CE5AAF-1414-4A04-6FE2-399373268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0"/>
            <a:ext cx="1256928" cy="125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561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Corte di Giustizia dell’Unione Europea</a:t>
            </a:r>
          </a:p>
          <a:p>
            <a:pPr marL="109728" indent="0" algn="just">
              <a:buNone/>
            </a:pPr>
            <a:endParaRPr lang="it-IT" sz="2400" b="1" dirty="0">
              <a:latin typeface="+mj-lt"/>
            </a:endParaRPr>
          </a:p>
          <a:p>
            <a:pPr marL="109728" indent="0" algn="just">
              <a:buNone/>
            </a:pPr>
            <a:r>
              <a:rPr lang="it-IT" sz="2400" dirty="0">
                <a:latin typeface="+mj-lt"/>
              </a:rPr>
              <a:t>Con la sua seconda questione il giudice del rinvio </a:t>
            </a:r>
            <a:r>
              <a:rPr lang="it-IT" sz="2400" b="1" dirty="0">
                <a:latin typeface="+mj-lt"/>
              </a:rPr>
              <a:t>chiede</a:t>
            </a:r>
            <a:r>
              <a:rPr lang="it-IT" sz="2400" dirty="0">
                <a:latin typeface="+mj-lt"/>
              </a:rPr>
              <a:t>, in sostanza, se l’articolo 49 TFUE debba essere interpretato nel senso che esso osta a una normativa nazionale che </a:t>
            </a:r>
            <a:r>
              <a:rPr lang="it-IT" sz="2400" b="1" dirty="0">
                <a:latin typeface="+mj-lt"/>
              </a:rPr>
              <a:t>fissa tariffe minime per le prestazioni di architetti e ingegneri</a:t>
            </a:r>
            <a:r>
              <a:rPr lang="it-IT" sz="2400" dirty="0">
                <a:latin typeface="+mj-lt"/>
              </a:rPr>
              <a:t> e che stabilisce la nullità dei contratti che derogano a tale normativa.</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4" name="Picture 4" descr="La Corte di Giustizia dell'Unione Europea - Studio Iacoviello">
            <a:extLst>
              <a:ext uri="{FF2B5EF4-FFF2-40B4-BE49-F238E27FC236}">
                <a16:creationId xmlns:a16="http://schemas.microsoft.com/office/drawing/2014/main" xmlns="" id="{298BCA8D-5CF8-F460-FB1A-11588CF66D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0"/>
            <a:ext cx="1256928" cy="125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247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Corte di Giustizia dell’Unione Europea</a:t>
            </a:r>
          </a:p>
          <a:p>
            <a:pPr marL="109728" indent="0" algn="just">
              <a:buNone/>
            </a:pPr>
            <a:endParaRPr lang="it-IT" sz="2400" b="1" dirty="0">
              <a:latin typeface="+mj-lt"/>
            </a:endParaRPr>
          </a:p>
          <a:p>
            <a:pPr marL="109728" indent="0" algn="just">
              <a:buNone/>
            </a:pPr>
            <a:r>
              <a:rPr lang="it-IT" sz="2400" dirty="0">
                <a:latin typeface="+mj-lt"/>
              </a:rPr>
              <a:t>In proposito si deve ricordare che le disposizioni del Trattato FUE in materia di libertà di stabilimento, di libera prestazione di servizi e di libera circolazione dei capitali non sono applicabili, in linea di principio, </a:t>
            </a:r>
            <a:r>
              <a:rPr lang="it-IT" sz="2400" b="1" dirty="0">
                <a:latin typeface="+mj-lt"/>
              </a:rPr>
              <a:t>a una fattispecie i cui elementi si collochino tutti all’interno di un solo Stato membro </a:t>
            </a:r>
            <a:r>
              <a:rPr lang="it-IT" sz="2400" dirty="0">
                <a:latin typeface="+mj-lt"/>
              </a:rPr>
              <a:t>(sentenza del 15 novembre 2016, </a:t>
            </a:r>
            <a:r>
              <a:rPr lang="it-IT" sz="2400" dirty="0" err="1">
                <a:latin typeface="+mj-lt"/>
              </a:rPr>
              <a:t>Ullens</a:t>
            </a:r>
            <a:r>
              <a:rPr lang="it-IT" sz="2400" dirty="0">
                <a:latin typeface="+mj-lt"/>
              </a:rPr>
              <a:t> de </a:t>
            </a:r>
            <a:r>
              <a:rPr lang="it-IT" sz="2400" dirty="0" err="1">
                <a:latin typeface="+mj-lt"/>
              </a:rPr>
              <a:t>Schooten</a:t>
            </a:r>
            <a:r>
              <a:rPr lang="it-IT" sz="2400" dirty="0">
                <a:latin typeface="+mj-lt"/>
              </a:rPr>
              <a:t>, C‑268/15, EU:C:2016:874, punto 47 e giurisprudenza ivi citata).</a:t>
            </a: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L’equo compenso</a:t>
            </a:r>
          </a:p>
        </p:txBody>
      </p:sp>
      <p:pic>
        <p:nvPicPr>
          <p:cNvPr id="4" name="Picture 4" descr="La Corte di Giustizia dell'Unione Europea - Studio Iacoviello">
            <a:extLst>
              <a:ext uri="{FF2B5EF4-FFF2-40B4-BE49-F238E27FC236}">
                <a16:creationId xmlns:a16="http://schemas.microsoft.com/office/drawing/2014/main" xmlns="" id="{4D494812-6FDD-ECC7-C5E3-3D9EDD691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0"/>
            <a:ext cx="1256928" cy="125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607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9 Principio di conservazione dell’equilibrio contrattuale</a:t>
            </a:r>
          </a:p>
          <a:p>
            <a:pPr marL="109728" indent="0" algn="just">
              <a:buNone/>
            </a:pPr>
            <a:endParaRPr lang="it-IT" sz="2400" dirty="0">
              <a:latin typeface="+mj-lt"/>
            </a:endParaRPr>
          </a:p>
          <a:p>
            <a:pPr marL="109728" indent="0" algn="just">
              <a:buNone/>
            </a:pPr>
            <a:r>
              <a:rPr lang="it-IT" sz="2400" dirty="0">
                <a:latin typeface="+mj-lt"/>
              </a:rPr>
              <a:t>1. Se sopravvengono circostanze </a:t>
            </a:r>
            <a:r>
              <a:rPr lang="it-IT" sz="2400" b="1" dirty="0">
                <a:latin typeface="+mj-lt"/>
              </a:rPr>
              <a:t>straordinarie</a:t>
            </a:r>
            <a:r>
              <a:rPr lang="it-IT" sz="2400" dirty="0">
                <a:latin typeface="+mj-lt"/>
              </a:rPr>
              <a:t> e </a:t>
            </a:r>
            <a:r>
              <a:rPr lang="it-IT" sz="2400" b="1" dirty="0">
                <a:latin typeface="+mj-lt"/>
              </a:rPr>
              <a:t>imprevedibili</a:t>
            </a:r>
            <a:r>
              <a:rPr lang="it-IT" sz="2400" dirty="0">
                <a:latin typeface="+mj-lt"/>
              </a:rPr>
              <a:t>, estranee alla normale </a:t>
            </a:r>
            <a:r>
              <a:rPr lang="it-IT" sz="2400" u="sng" dirty="0">
                <a:latin typeface="+mj-lt"/>
              </a:rPr>
              <a:t>alea</a:t>
            </a:r>
            <a:r>
              <a:rPr lang="it-IT" sz="2400" dirty="0">
                <a:latin typeface="+mj-lt"/>
              </a:rPr>
              <a:t>, all’</a:t>
            </a:r>
            <a:r>
              <a:rPr lang="it-IT" sz="2400" u="sng" dirty="0">
                <a:latin typeface="+mj-lt"/>
              </a:rPr>
              <a:t>ordinaria fluttuazione economica</a:t>
            </a:r>
            <a:r>
              <a:rPr lang="it-IT" sz="2400" dirty="0">
                <a:latin typeface="+mj-lt"/>
              </a:rPr>
              <a:t> e al </a:t>
            </a:r>
            <a:r>
              <a:rPr lang="it-IT" sz="2400" u="sng" dirty="0">
                <a:latin typeface="+mj-lt"/>
              </a:rPr>
              <a:t>rischio di mercato</a:t>
            </a:r>
            <a:r>
              <a:rPr lang="it-IT" sz="2400" dirty="0">
                <a:latin typeface="+mj-lt"/>
              </a:rPr>
              <a:t> e tali da alterare in maniera </a:t>
            </a:r>
            <a:r>
              <a:rPr lang="it-IT" sz="2400" b="1" dirty="0">
                <a:latin typeface="+mj-lt"/>
              </a:rPr>
              <a:t>rilevante</a:t>
            </a:r>
            <a:r>
              <a:rPr lang="it-IT" sz="2400" dirty="0">
                <a:latin typeface="+mj-lt"/>
              </a:rPr>
              <a:t> l’equilibrio originario del contratto, la parte svantaggiata, che non abbia volontariamente assunto il relativo rischio, ha diritto alla rinegoziazione secondo buona fede delle condizioni contrattuali. </a:t>
            </a:r>
          </a:p>
          <a:p>
            <a:pPr marL="109728" indent="0" algn="just">
              <a:buNone/>
            </a:pPr>
            <a:endParaRPr lang="it-IT" sz="2400" dirty="0">
              <a:latin typeface="+mj-lt"/>
            </a:endParaRPr>
          </a:p>
          <a:p>
            <a:pPr marL="109728" indent="0" algn="just">
              <a:buNone/>
            </a:pPr>
            <a:r>
              <a:rPr lang="it-IT" sz="2400" dirty="0">
                <a:latin typeface="+mj-lt"/>
              </a:rPr>
              <a:t>Gli oneri per la rinegoziazione sono riconosciuti all’esecutore a valere sulle somme a disposizione indicate nel quadro economico dell’intervento, alle voci </a:t>
            </a:r>
            <a:r>
              <a:rPr lang="it-IT" sz="2400" b="1" dirty="0">
                <a:latin typeface="+mj-lt"/>
              </a:rPr>
              <a:t>imprevisti</a:t>
            </a:r>
            <a:r>
              <a:rPr lang="it-IT" sz="2400" dirty="0">
                <a:latin typeface="+mj-lt"/>
              </a:rPr>
              <a:t> e </a:t>
            </a:r>
            <a:r>
              <a:rPr lang="it-IT" sz="2400" b="1" dirty="0">
                <a:latin typeface="+mj-lt"/>
              </a:rPr>
              <a:t>accantonamenti</a:t>
            </a:r>
            <a:r>
              <a:rPr lang="it-IT" sz="2400" dirty="0">
                <a:latin typeface="+mj-lt"/>
              </a:rPr>
              <a:t> e, se necessario, anche utilizzando le economie da </a:t>
            </a:r>
            <a:r>
              <a:rPr lang="it-IT" sz="2400" b="1" dirty="0">
                <a:latin typeface="+mj-lt"/>
              </a:rPr>
              <a:t>ribasso</a:t>
            </a:r>
            <a:r>
              <a:rPr lang="it-IT" sz="2400" dirty="0">
                <a:latin typeface="+mj-lt"/>
              </a:rPr>
              <a:t> d’asta. </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988338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9 Principio di conservazione dell’equilibrio contrattuale</a:t>
            </a:r>
          </a:p>
          <a:p>
            <a:pPr marL="109728" indent="0" algn="just">
              <a:buNone/>
            </a:pPr>
            <a:endParaRPr lang="it-IT" sz="2400" dirty="0">
              <a:latin typeface="+mj-lt"/>
            </a:endParaRPr>
          </a:p>
          <a:p>
            <a:pPr marL="109728" indent="0" algn="just">
              <a:buNone/>
            </a:pPr>
            <a:r>
              <a:rPr lang="it-IT" sz="2400" dirty="0">
                <a:latin typeface="+mj-lt"/>
              </a:rPr>
              <a:t>2. Nell’ambito delle </a:t>
            </a:r>
            <a:r>
              <a:rPr lang="it-IT" sz="2400" b="1" u="sng" dirty="0">
                <a:latin typeface="+mj-lt"/>
              </a:rPr>
              <a:t>risorse individuate al comma 1</a:t>
            </a:r>
            <a:r>
              <a:rPr lang="it-IT" sz="2400" dirty="0">
                <a:latin typeface="+mj-lt"/>
              </a:rPr>
              <a:t>, la rinegoziazione si limita al </a:t>
            </a:r>
            <a:r>
              <a:rPr lang="it-IT" sz="2400" b="1" dirty="0">
                <a:latin typeface="+mj-lt"/>
              </a:rPr>
              <a:t>ripristino</a:t>
            </a:r>
            <a:r>
              <a:rPr lang="it-IT" sz="2400" dirty="0">
                <a:latin typeface="+mj-lt"/>
              </a:rPr>
              <a:t> dell’originario equilibrio del contratto oggetto dell’affidamento, quale risultante dal bando e dal provvedimento di aggiudicazione, senza alterarne la sostanza economica.</a:t>
            </a:r>
          </a:p>
          <a:p>
            <a:pPr marL="109728" indent="0" algn="just">
              <a:buNone/>
            </a:pPr>
            <a:r>
              <a:rPr lang="it-IT" sz="2400" dirty="0">
                <a:latin typeface="+mj-lt"/>
              </a:rPr>
              <a:t>4. Le stazioni appaltanti e gli enti concedenti </a:t>
            </a:r>
            <a:r>
              <a:rPr lang="it-IT" sz="2400" b="1" u="sng" dirty="0">
                <a:latin typeface="+mj-lt"/>
              </a:rPr>
              <a:t>favoriscono</a:t>
            </a:r>
            <a:r>
              <a:rPr lang="it-IT" sz="2400" dirty="0">
                <a:latin typeface="+mj-lt"/>
              </a:rPr>
              <a:t> l’inserimento nel contratto di </a:t>
            </a:r>
            <a:r>
              <a:rPr lang="it-IT" sz="2400" b="1" u="sng" dirty="0">
                <a:latin typeface="+mj-lt"/>
              </a:rPr>
              <a:t>clausole</a:t>
            </a:r>
            <a:r>
              <a:rPr lang="it-IT" sz="2400" dirty="0">
                <a:latin typeface="+mj-lt"/>
              </a:rPr>
              <a:t> di rinegoziazione, dandone pubblicità nel bando o nell’avviso di indizione della gara […]</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4003117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9 Principio di conservazione dell’equilibrio contrattuale</a:t>
            </a:r>
          </a:p>
          <a:p>
            <a:pPr marL="109728" indent="0" algn="just">
              <a:buNone/>
            </a:pPr>
            <a:endParaRPr lang="it-IT" sz="2400" dirty="0">
              <a:latin typeface="+mj-lt"/>
            </a:endParaRPr>
          </a:p>
          <a:p>
            <a:pPr marL="109728" indent="0" algn="just">
              <a:buNone/>
            </a:pPr>
            <a:r>
              <a:rPr lang="it-IT" sz="2400" dirty="0">
                <a:latin typeface="+mj-lt"/>
              </a:rPr>
              <a:t>5. In applicazione del principio di conservazione dell’equilibrio contrattuale si applicano </a:t>
            </a:r>
            <a:r>
              <a:rPr lang="it-IT" sz="2400" u="sng" dirty="0">
                <a:latin typeface="+mj-lt"/>
              </a:rPr>
              <a:t>prioritariamente</a:t>
            </a:r>
            <a:r>
              <a:rPr lang="it-IT" sz="2400" dirty="0">
                <a:latin typeface="+mj-lt"/>
              </a:rPr>
              <a:t> le disposizioni di cui agli </a:t>
            </a:r>
            <a:r>
              <a:rPr lang="it-IT" sz="2400" b="1" dirty="0">
                <a:latin typeface="+mj-lt"/>
              </a:rPr>
              <a:t>articoli 60 e 120</a:t>
            </a:r>
            <a:r>
              <a:rPr lang="it-IT" sz="2400" dirty="0">
                <a:latin typeface="+mj-lt"/>
              </a:rPr>
              <a:t>.</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2245758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9 Principio di conservazione dell’equilibrio contrattuale</a:t>
            </a:r>
          </a:p>
          <a:p>
            <a:pPr marL="109728" indent="0" algn="just">
              <a:buNone/>
            </a:pPr>
            <a:endParaRPr lang="it-IT" sz="2400" dirty="0">
              <a:latin typeface="+mj-lt"/>
            </a:endParaRPr>
          </a:p>
          <a:p>
            <a:pPr marL="109728" indent="0" algn="just">
              <a:buNone/>
            </a:pPr>
            <a:r>
              <a:rPr lang="it-IT" sz="2400" dirty="0">
                <a:latin typeface="+mj-lt"/>
              </a:rPr>
              <a:t>A venire in rilievo, infatti, sono </a:t>
            </a:r>
            <a:r>
              <a:rPr lang="it-IT" sz="2400" u="sng" dirty="0">
                <a:latin typeface="+mj-lt"/>
              </a:rPr>
              <a:t>contratti pubblici</a:t>
            </a:r>
            <a:r>
              <a:rPr lang="it-IT" sz="2400" dirty="0">
                <a:latin typeface="+mj-lt"/>
              </a:rPr>
              <a:t> connotati dalla conformazione in ragione delle </a:t>
            </a:r>
            <a:r>
              <a:rPr lang="it-IT" sz="2400" b="1" dirty="0">
                <a:latin typeface="+mj-lt"/>
              </a:rPr>
              <a:t>finalità di pubblico interesse </a:t>
            </a:r>
            <a:r>
              <a:rPr lang="it-IT" sz="2400" dirty="0">
                <a:latin typeface="+mj-lt"/>
              </a:rPr>
              <a:t>[…]</a:t>
            </a:r>
          </a:p>
          <a:p>
            <a:pPr marL="109728" indent="0" algn="ctr">
              <a:buNone/>
            </a:pPr>
            <a:r>
              <a:rPr lang="it-IT" sz="2400" b="1" dirty="0">
                <a:latin typeface="+mj-lt"/>
              </a:rPr>
              <a:t>con conseguente </a:t>
            </a:r>
            <a:r>
              <a:rPr lang="it-IT" sz="2400" b="1" u="sng" dirty="0">
                <a:latin typeface="+mj-lt"/>
              </a:rPr>
              <a:t>esclusione</a:t>
            </a:r>
            <a:r>
              <a:rPr lang="it-IT" sz="2400" b="1" dirty="0">
                <a:latin typeface="+mj-lt"/>
              </a:rPr>
              <a:t> della possibilità di accedere a una integrale trasposizione delle </a:t>
            </a:r>
            <a:r>
              <a:rPr lang="it-IT" sz="2400" b="1" u="sng" dirty="0">
                <a:latin typeface="+mj-lt"/>
              </a:rPr>
              <a:t>regole</a:t>
            </a:r>
            <a:r>
              <a:rPr lang="it-IT" sz="2400" b="1" dirty="0">
                <a:latin typeface="+mj-lt"/>
              </a:rPr>
              <a:t> </a:t>
            </a:r>
            <a:r>
              <a:rPr lang="it-IT" sz="2400" b="1" u="sng" dirty="0">
                <a:latin typeface="+mj-lt"/>
              </a:rPr>
              <a:t>civilistiche</a:t>
            </a:r>
            <a:r>
              <a:rPr lang="it-IT" sz="2400" b="1" dirty="0">
                <a:latin typeface="+mj-lt"/>
              </a:rPr>
              <a:t> </a:t>
            </a:r>
          </a:p>
          <a:p>
            <a:pPr marL="109728" indent="0" algn="just">
              <a:buNone/>
            </a:pPr>
            <a:r>
              <a:rPr lang="it-IT" sz="2400" dirty="0">
                <a:latin typeface="+mj-lt"/>
              </a:rPr>
              <a:t>e necessità di favorire il raggiungimento di un giusto punto di equilibrio idoneo a preservare tali interessi assicurando al tempo stesso adeguata ed effettiva tutela agli operatori economici, nella consapevolezza anche della convergenza di tale tutela con altri interessi generali di primario rilievo</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325507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9 Principio di conservazione dell’equilibrio contrattuale</a:t>
            </a:r>
          </a:p>
          <a:p>
            <a:pPr marL="109728" indent="0" algn="just">
              <a:buNone/>
            </a:pPr>
            <a:endParaRPr lang="it-IT" sz="2400" dirty="0">
              <a:latin typeface="+mj-lt"/>
            </a:endParaRPr>
          </a:p>
          <a:p>
            <a:pPr marL="109728" indent="0" algn="just">
              <a:buNone/>
            </a:pPr>
            <a:r>
              <a:rPr lang="it-IT" sz="2400" dirty="0">
                <a:latin typeface="+mj-lt"/>
              </a:rPr>
              <a:t>Viene, in tal modo, introdotto un </a:t>
            </a:r>
            <a:r>
              <a:rPr lang="it-IT" sz="2400" b="1" dirty="0">
                <a:latin typeface="+mj-lt"/>
              </a:rPr>
              <a:t>rimedio manutentivo del contratto</a:t>
            </a:r>
            <a:r>
              <a:rPr lang="it-IT" sz="2400" dirty="0">
                <a:latin typeface="+mj-lt"/>
              </a:rPr>
              <a:t>, maggiormente conforme all’interesse dei contraenti – e dell’amministrazione in particolare – in considerazione dell’</a:t>
            </a:r>
            <a:r>
              <a:rPr lang="it-IT" sz="2400" b="1" dirty="0">
                <a:latin typeface="+mj-lt"/>
              </a:rPr>
              <a:t>inadeguatezza della tutela </a:t>
            </a:r>
            <a:r>
              <a:rPr lang="it-IT" sz="2400" b="1" u="sng" dirty="0">
                <a:latin typeface="+mj-lt"/>
              </a:rPr>
              <a:t>meramente</a:t>
            </a:r>
            <a:r>
              <a:rPr lang="it-IT" sz="2400" b="1" dirty="0">
                <a:latin typeface="+mj-lt"/>
              </a:rPr>
              <a:t> </a:t>
            </a:r>
            <a:r>
              <a:rPr lang="it-IT" sz="2400" b="1" u="sng" dirty="0">
                <a:latin typeface="+mj-lt"/>
              </a:rPr>
              <a:t>demolitoria</a:t>
            </a:r>
            <a:r>
              <a:rPr lang="it-IT" sz="2400" b="1" dirty="0">
                <a:latin typeface="+mj-lt"/>
              </a:rPr>
              <a:t> apprestata dall’art. 1467 c.c. (risoluzione per eccessiva onerosità sopravvenuta)</a:t>
            </a: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7515615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 Principio della tassatività delle clausole di esclusione</a:t>
            </a:r>
          </a:p>
          <a:p>
            <a:pPr marL="109728" indent="0" algn="just">
              <a:buNone/>
            </a:pPr>
            <a:endParaRPr lang="it-IT" sz="2400" dirty="0">
              <a:latin typeface="+mj-lt"/>
            </a:endParaRPr>
          </a:p>
          <a:p>
            <a:pPr marL="109728" indent="0" algn="just">
              <a:buNone/>
            </a:pPr>
            <a:r>
              <a:rPr lang="it-IT" sz="2400" dirty="0">
                <a:latin typeface="+mj-lt"/>
              </a:rPr>
              <a:t>2. Le cause di esclusione di cui agli </a:t>
            </a:r>
            <a:r>
              <a:rPr lang="it-IT" sz="2400" b="1" dirty="0">
                <a:latin typeface="+mj-lt"/>
              </a:rPr>
              <a:t>articoli 94 e 95</a:t>
            </a:r>
            <a:r>
              <a:rPr lang="it-IT" sz="2400" dirty="0">
                <a:latin typeface="+mj-lt"/>
              </a:rPr>
              <a:t> sono </a:t>
            </a:r>
            <a:r>
              <a:rPr lang="it-IT" sz="2400" u="sng" dirty="0">
                <a:latin typeface="+mj-lt"/>
              </a:rPr>
              <a:t>tassative</a:t>
            </a:r>
            <a:r>
              <a:rPr lang="it-IT" sz="2400" dirty="0">
                <a:latin typeface="+mj-lt"/>
              </a:rPr>
              <a:t> e </a:t>
            </a:r>
            <a:r>
              <a:rPr lang="it-IT" sz="2400" b="1" u="sng" dirty="0">
                <a:latin typeface="+mj-lt"/>
              </a:rPr>
              <a:t>integrano di diritto</a:t>
            </a:r>
            <a:r>
              <a:rPr lang="it-IT" sz="2400" dirty="0">
                <a:latin typeface="+mj-lt"/>
              </a:rPr>
              <a:t> i bandi e le lettere di invito; </a:t>
            </a:r>
          </a:p>
          <a:p>
            <a:pPr marL="109728" indent="0" algn="just">
              <a:buNone/>
            </a:pPr>
            <a:endParaRPr lang="it-IT" sz="2400" dirty="0">
              <a:latin typeface="+mj-lt"/>
            </a:endParaRPr>
          </a:p>
          <a:p>
            <a:pPr marL="109728" indent="0" algn="just">
              <a:buNone/>
            </a:pPr>
            <a:r>
              <a:rPr lang="it-IT" sz="2400" dirty="0">
                <a:latin typeface="+mj-lt"/>
              </a:rPr>
              <a:t>le clausole che prevedono cause ulteriori di esclusione sono </a:t>
            </a:r>
            <a:r>
              <a:rPr lang="it-IT" sz="2400" b="1" u="sng" dirty="0">
                <a:latin typeface="+mj-lt"/>
              </a:rPr>
              <a:t>nulle</a:t>
            </a:r>
            <a:r>
              <a:rPr lang="it-IT" sz="2400" dirty="0">
                <a:latin typeface="+mj-lt"/>
              </a:rPr>
              <a:t> e si considerano non apposte.</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3203039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 Principio della tassatività delle clausole di esclusione</a:t>
            </a:r>
          </a:p>
          <a:p>
            <a:pPr marL="109728" indent="0" algn="just">
              <a:buNone/>
            </a:pPr>
            <a:endParaRPr lang="it-IT" sz="2400" dirty="0">
              <a:latin typeface="+mj-lt"/>
            </a:endParaRPr>
          </a:p>
          <a:p>
            <a:pPr marL="109728" indent="0" algn="just">
              <a:buNone/>
            </a:pPr>
            <a:r>
              <a:rPr lang="it-IT" sz="2400" dirty="0">
                <a:latin typeface="+mj-lt"/>
              </a:rPr>
              <a:t>3. Fermi i necessari requisiti di abilitazione all’esercizio dell’attività professionale, le stazioni appaltanti e gli enti concedenti possono </a:t>
            </a:r>
            <a:r>
              <a:rPr lang="it-IT" sz="2400" b="1" u="sng" dirty="0">
                <a:latin typeface="+mj-lt"/>
              </a:rPr>
              <a:t>introdurre requisiti speciali</a:t>
            </a:r>
            <a:r>
              <a:rPr lang="it-IT" sz="2400" dirty="0">
                <a:latin typeface="+mj-lt"/>
              </a:rPr>
              <a:t>, di carattere</a:t>
            </a:r>
          </a:p>
          <a:p>
            <a:pPr algn="just"/>
            <a:r>
              <a:rPr lang="it-IT" sz="2400" dirty="0">
                <a:latin typeface="+mj-lt"/>
              </a:rPr>
              <a:t>economico-finanziario </a:t>
            </a:r>
          </a:p>
          <a:p>
            <a:pPr algn="just"/>
            <a:r>
              <a:rPr lang="it-IT" sz="2400" dirty="0">
                <a:latin typeface="+mj-lt"/>
              </a:rPr>
              <a:t>e tecnico professionale, </a:t>
            </a:r>
          </a:p>
          <a:p>
            <a:pPr marL="109728" indent="0" algn="just">
              <a:buNone/>
            </a:pPr>
            <a:r>
              <a:rPr lang="it-IT" sz="2400" u="sng" dirty="0">
                <a:latin typeface="+mj-lt"/>
              </a:rPr>
              <a:t>attinenti</a:t>
            </a:r>
            <a:r>
              <a:rPr lang="it-IT" sz="2400" dirty="0">
                <a:latin typeface="+mj-lt"/>
              </a:rPr>
              <a:t> e </a:t>
            </a:r>
            <a:r>
              <a:rPr lang="it-IT" sz="2400" u="sng" dirty="0">
                <a:latin typeface="+mj-lt"/>
              </a:rPr>
              <a:t>proporzionati</a:t>
            </a:r>
            <a:r>
              <a:rPr lang="it-IT" sz="2400" dirty="0">
                <a:latin typeface="+mj-lt"/>
              </a:rPr>
              <a:t> all’oggetto del contratto, tenendo presente l’interesse pubblico al più ampio numero di potenziali concorrenti e favorendo, </a:t>
            </a:r>
            <a:r>
              <a:rPr lang="it-IT" sz="2400" b="1" u="sng" dirty="0">
                <a:latin typeface="+mj-lt"/>
              </a:rPr>
              <a:t>purché sia compatibile</a:t>
            </a:r>
            <a:r>
              <a:rPr lang="it-IT" sz="2400" dirty="0">
                <a:latin typeface="+mj-lt"/>
              </a:rPr>
              <a:t> con le prestazioni da acquisire e con l’esigenza di realizzare </a:t>
            </a:r>
            <a:r>
              <a:rPr lang="it-IT" sz="2400" u="sng" dirty="0">
                <a:latin typeface="+mj-lt"/>
              </a:rPr>
              <a:t>economie</a:t>
            </a:r>
            <a:r>
              <a:rPr lang="it-IT" sz="2400" dirty="0">
                <a:latin typeface="+mj-lt"/>
              </a:rPr>
              <a:t> di scala funzionali alla riduzione della </a:t>
            </a:r>
            <a:r>
              <a:rPr lang="it-IT" sz="2400" u="sng" dirty="0">
                <a:latin typeface="+mj-lt"/>
              </a:rPr>
              <a:t>spesa</a:t>
            </a:r>
            <a:r>
              <a:rPr lang="it-IT" sz="2400" dirty="0">
                <a:latin typeface="+mj-lt"/>
              </a:rPr>
              <a:t> pubblica, l’accesso al mercato e la possibilità di crescita delle micro, piccole e medie imprese.</a:t>
            </a:r>
            <a:endParaRPr lang="it-IT" sz="2800" dirty="0">
              <a:latin typeface="+mj-lt"/>
            </a:endParaRPr>
          </a:p>
        </p:txBody>
      </p:sp>
      <p:pic>
        <p:nvPicPr>
          <p:cNvPr id="2" name="Immagine 1">
            <a:extLst>
              <a:ext uri="{FF2B5EF4-FFF2-40B4-BE49-F238E27FC236}">
                <a16:creationId xmlns:a16="http://schemas.microsoft.com/office/drawing/2014/main" xmlns="" id="{879FC7F5-53FA-AD78-9A62-C94516FC1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35B4C7C3-C98E-7864-36A8-F45505DECD0E}"/>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I principi generali</a:t>
            </a:r>
          </a:p>
        </p:txBody>
      </p:sp>
    </p:spTree>
    <p:extLst>
      <p:ext uri="{BB962C8B-B14F-4D97-AF65-F5344CB8AC3E}">
        <p14:creationId xmlns:p14="http://schemas.microsoft.com/office/powerpoint/2010/main" val="3443652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692696"/>
            <a:ext cx="8928992" cy="5509200"/>
          </a:xfrm>
          <a:prstGeom prst="rect">
            <a:avLst/>
          </a:prstGeom>
          <a:noFill/>
        </p:spPr>
        <p:txBody>
          <a:bodyPr wrap="square" rtlCol="0">
            <a:spAutoFit/>
          </a:bodyPr>
          <a:lstStyle/>
          <a:p>
            <a:pPr algn="ctr">
              <a:defRPr/>
            </a:pPr>
            <a:r>
              <a:rPr lang="it-IT" sz="4400" b="1" dirty="0">
                <a:solidFill>
                  <a:srgbClr val="000000"/>
                </a:solidFill>
                <a:latin typeface="Times New Roman"/>
              </a:rPr>
              <a:t>Libro I – Parte I</a:t>
            </a:r>
          </a:p>
          <a:p>
            <a:pPr algn="ctr">
              <a:defRPr/>
            </a:pPr>
            <a:r>
              <a:rPr lang="it-IT" sz="4400" dirty="0">
                <a:solidFill>
                  <a:srgbClr val="000000"/>
                </a:solidFill>
                <a:latin typeface="Times New Roman"/>
              </a:rPr>
              <a:t>Dei principi</a:t>
            </a:r>
          </a:p>
          <a:p>
            <a:pPr algn="ctr">
              <a:defRPr/>
            </a:pPr>
            <a:r>
              <a:rPr lang="it-IT" sz="4400" b="1" dirty="0">
                <a:solidFill>
                  <a:srgbClr val="000000"/>
                </a:solidFill>
                <a:latin typeface="Times New Roman"/>
              </a:rPr>
              <a:t>Titolo II</a:t>
            </a:r>
          </a:p>
          <a:p>
            <a:pPr algn="ctr">
              <a:defRPr/>
            </a:pPr>
            <a:r>
              <a:rPr lang="it-IT" sz="4400" dirty="0">
                <a:solidFill>
                  <a:srgbClr val="000000"/>
                </a:solidFill>
                <a:latin typeface="Times New Roman"/>
              </a:rPr>
              <a:t>L’ambito di applicazione, il responsabile unico e le fasi dell’affidamento</a:t>
            </a:r>
          </a:p>
          <a:p>
            <a:pPr algn="ctr">
              <a:defRPr/>
            </a:pPr>
            <a:endParaRPr lang="it-IT" sz="4400" dirty="0">
              <a:solidFill>
                <a:srgbClr val="000000"/>
              </a:solidFill>
              <a:latin typeface="Times New Roman"/>
            </a:endParaRPr>
          </a:p>
          <a:p>
            <a:pPr algn="ctr">
              <a:defRPr/>
            </a:pPr>
            <a:r>
              <a:rPr lang="it-IT" sz="4400" b="1" dirty="0">
                <a:solidFill>
                  <a:srgbClr val="000000"/>
                </a:solidFill>
                <a:latin typeface="Times New Roman"/>
              </a:rPr>
              <a:t>Articoli da 13 a 18</a:t>
            </a:r>
          </a:p>
        </p:txBody>
      </p:sp>
    </p:spTree>
    <p:extLst>
      <p:ext uri="{BB962C8B-B14F-4D97-AF65-F5344CB8AC3E}">
        <p14:creationId xmlns:p14="http://schemas.microsoft.com/office/powerpoint/2010/main" val="1346132746"/>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13 Ambito di applicazione</a:t>
            </a:r>
          </a:p>
          <a:p>
            <a:pPr marL="109728" indent="0" algn="just">
              <a:buNone/>
            </a:pPr>
            <a:endParaRPr lang="it-IT" sz="2400" dirty="0">
              <a:latin typeface="+mj-lt"/>
            </a:endParaRPr>
          </a:p>
          <a:p>
            <a:pPr marL="109728" indent="0" algn="just">
              <a:buNone/>
            </a:pPr>
            <a:r>
              <a:rPr lang="it-IT" sz="2400" dirty="0">
                <a:latin typeface="+mj-lt"/>
              </a:rPr>
              <a:t>2. Le disposizioni del codice </a:t>
            </a:r>
            <a:r>
              <a:rPr lang="it-IT" sz="2400" b="1" u="sng" dirty="0">
                <a:latin typeface="+mj-lt"/>
              </a:rPr>
              <a:t>non</a:t>
            </a:r>
            <a:r>
              <a:rPr lang="it-IT" sz="2400" dirty="0">
                <a:latin typeface="+mj-lt"/>
              </a:rPr>
              <a:t> si applicano </a:t>
            </a:r>
          </a:p>
          <a:p>
            <a:pPr algn="just"/>
            <a:r>
              <a:rPr lang="it-IT" sz="2400" dirty="0">
                <a:latin typeface="+mj-lt"/>
              </a:rPr>
              <a:t>ai contratti esclusi, </a:t>
            </a:r>
          </a:p>
          <a:p>
            <a:pPr algn="just"/>
            <a:r>
              <a:rPr lang="it-IT" sz="2400" dirty="0">
                <a:latin typeface="+mj-lt"/>
              </a:rPr>
              <a:t>ai contratti attivi </a:t>
            </a:r>
          </a:p>
          <a:p>
            <a:pPr algn="just"/>
            <a:r>
              <a:rPr lang="it-IT" sz="2400" dirty="0">
                <a:latin typeface="+mj-lt"/>
              </a:rPr>
              <a:t>e ai contratti a titolo gratuito, anche qualora essi offrano opportunità di guadagno economico, anche indiretto</a:t>
            </a:r>
          </a:p>
          <a:p>
            <a:pPr algn="just"/>
            <a:endParaRPr lang="it-IT" sz="2400" dirty="0">
              <a:latin typeface="+mj-lt"/>
            </a:endParaRPr>
          </a:p>
          <a:p>
            <a:pPr marL="109728" indent="0" algn="just">
              <a:buNone/>
            </a:pPr>
            <a:r>
              <a:rPr lang="it-IT" sz="2400" dirty="0">
                <a:latin typeface="+mj-lt"/>
              </a:rPr>
              <a:t>5. L’affidamento dei contratti di cui al comma 2 che offrono opportunità di guadagno economico, anche indiretto, avviene tenendo </a:t>
            </a:r>
            <a:r>
              <a:rPr lang="it-IT" sz="2400" b="1" dirty="0">
                <a:latin typeface="+mj-lt"/>
              </a:rPr>
              <a:t>conto dei principi </a:t>
            </a:r>
            <a:r>
              <a:rPr lang="it-IT" sz="2400" dirty="0">
                <a:latin typeface="+mj-lt"/>
              </a:rPr>
              <a:t>di cui agli articoli </a:t>
            </a:r>
            <a:r>
              <a:rPr lang="it-IT" sz="2400" b="1" dirty="0">
                <a:latin typeface="+mj-lt"/>
              </a:rPr>
              <a:t>1, 2 e 3</a:t>
            </a:r>
            <a:r>
              <a:rPr lang="it-IT" sz="2400" dirty="0">
                <a:latin typeface="+mj-lt"/>
              </a:rPr>
              <a:t>.</a:t>
            </a:r>
            <a:endParaRPr lang="it-IT" sz="2800" dirty="0">
              <a:latin typeface="+mj-lt"/>
            </a:endParaRPr>
          </a:p>
        </p:txBody>
      </p:sp>
      <p:pic>
        <p:nvPicPr>
          <p:cNvPr id="2" name="Immagine 1">
            <a:extLst>
              <a:ext uri="{FF2B5EF4-FFF2-40B4-BE49-F238E27FC236}">
                <a16:creationId xmlns:a16="http://schemas.microsoft.com/office/drawing/2014/main" xmlns="" id="{790EDCA0-B5B6-EA14-BE03-DA61995E3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DD73B141-796D-C960-B342-DAD3773164A5}"/>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spTree>
    <p:extLst>
      <p:ext uri="{BB962C8B-B14F-4D97-AF65-F5344CB8AC3E}">
        <p14:creationId xmlns:p14="http://schemas.microsoft.com/office/powerpoint/2010/main" val="36522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13 Ambito di applicazione</a:t>
            </a:r>
          </a:p>
          <a:p>
            <a:pPr marL="109728" indent="0" algn="just">
              <a:buNone/>
            </a:pPr>
            <a:endParaRPr lang="it-IT" sz="2400" dirty="0">
              <a:latin typeface="+mj-lt"/>
            </a:endParaRPr>
          </a:p>
          <a:p>
            <a:pPr marL="109728" indent="0" algn="just">
              <a:buNone/>
            </a:pPr>
            <a:r>
              <a:rPr lang="it-IT" sz="2400" dirty="0">
                <a:latin typeface="+mj-lt"/>
              </a:rPr>
              <a:t>6. Le </a:t>
            </a:r>
            <a:r>
              <a:rPr lang="it-IT" sz="2400" b="1" u="sng" dirty="0">
                <a:latin typeface="+mj-lt"/>
              </a:rPr>
              <a:t>definizioni</a:t>
            </a:r>
            <a:r>
              <a:rPr lang="it-IT" sz="2400" dirty="0">
                <a:latin typeface="+mj-lt"/>
              </a:rPr>
              <a:t> del codice sono contenute nell’</a:t>
            </a:r>
            <a:r>
              <a:rPr lang="it-IT" sz="2400" b="1" u="sng" dirty="0">
                <a:latin typeface="+mj-lt"/>
              </a:rPr>
              <a:t>allegato I.1</a:t>
            </a:r>
            <a:r>
              <a:rPr lang="it-IT" sz="2400" dirty="0">
                <a:latin typeface="+mj-lt"/>
              </a:rPr>
              <a:t>.</a:t>
            </a:r>
          </a:p>
          <a:p>
            <a:pPr marL="109728" indent="0" algn="just">
              <a:buNone/>
            </a:pPr>
            <a:endParaRPr lang="it-IT" sz="2400" dirty="0">
              <a:latin typeface="+mj-lt"/>
            </a:endParaRPr>
          </a:p>
          <a:p>
            <a:pPr marL="109728" indent="0" algn="just">
              <a:buNone/>
            </a:pPr>
            <a:r>
              <a:rPr lang="it-IT" sz="2400" b="1" dirty="0">
                <a:latin typeface="+mj-lt"/>
              </a:rPr>
              <a:t>d)</a:t>
            </a:r>
            <a:r>
              <a:rPr lang="it-IT" sz="2400" dirty="0">
                <a:latin typeface="+mj-lt"/>
              </a:rPr>
              <a:t> “</a:t>
            </a:r>
            <a:r>
              <a:rPr lang="it-IT" sz="2400" b="1" dirty="0">
                <a:latin typeface="+mj-lt"/>
              </a:rPr>
              <a:t>affidamento diretto</a:t>
            </a:r>
            <a:r>
              <a:rPr lang="it-IT" sz="2400" dirty="0">
                <a:latin typeface="+mj-lt"/>
              </a:rPr>
              <a:t>”, l’affidamento del contratto senza una procedura di gara, nel quale, anche nel caso di previo </a:t>
            </a:r>
            <a:r>
              <a:rPr lang="it-IT" sz="2400" b="1" u="sng" dirty="0">
                <a:latin typeface="+mj-lt"/>
              </a:rPr>
              <a:t>interpello</a:t>
            </a:r>
            <a:r>
              <a:rPr lang="it-IT" sz="2400" dirty="0">
                <a:latin typeface="+mj-lt"/>
              </a:rPr>
              <a:t> di più operatori economici, la scelta è operata </a:t>
            </a:r>
            <a:r>
              <a:rPr lang="it-IT" sz="2400" b="1" u="sng" dirty="0">
                <a:latin typeface="+mj-lt"/>
              </a:rPr>
              <a:t>discrezionalmente</a:t>
            </a:r>
            <a:r>
              <a:rPr lang="it-IT" sz="2400" dirty="0">
                <a:latin typeface="+mj-lt"/>
              </a:rPr>
              <a:t> dalla stazione appaltante o dall’ente concedente, nel rispetto dei criteri qualitativi e quantitativi previsti dal codice;</a:t>
            </a:r>
          </a:p>
          <a:p>
            <a:pPr algn="just"/>
            <a:endParaRPr lang="it-IT" sz="2400" dirty="0">
              <a:latin typeface="+mj-lt"/>
            </a:endParaRPr>
          </a:p>
          <a:p>
            <a:pPr algn="just"/>
            <a:endParaRPr lang="it-IT" sz="2800" dirty="0">
              <a:latin typeface="+mj-lt"/>
            </a:endParaRPr>
          </a:p>
        </p:txBody>
      </p:sp>
      <p:pic>
        <p:nvPicPr>
          <p:cNvPr id="2" name="Immagine 1">
            <a:extLst>
              <a:ext uri="{FF2B5EF4-FFF2-40B4-BE49-F238E27FC236}">
                <a16:creationId xmlns:a16="http://schemas.microsoft.com/office/drawing/2014/main" xmlns="" id="{790EDCA0-B5B6-EA14-BE03-DA61995E39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DD73B141-796D-C960-B342-DAD3773164A5}"/>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spTree>
    <p:extLst>
      <p:ext uri="{BB962C8B-B14F-4D97-AF65-F5344CB8AC3E}">
        <p14:creationId xmlns:p14="http://schemas.microsoft.com/office/powerpoint/2010/main" val="590526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13 Ambito di applicazione</a:t>
            </a:r>
          </a:p>
          <a:p>
            <a:pPr marL="109728" indent="0" algn="just">
              <a:buNone/>
            </a:pPr>
            <a:endParaRPr lang="it-IT" sz="2400" dirty="0">
              <a:latin typeface="+mj-lt"/>
            </a:endParaRPr>
          </a:p>
          <a:p>
            <a:pPr marL="109728" indent="0" algn="just">
              <a:buNone/>
            </a:pPr>
            <a:r>
              <a:rPr lang="it-IT" sz="2400" dirty="0">
                <a:latin typeface="+mj-lt"/>
              </a:rPr>
              <a:t>Sul piano della definizione delle procedure e degli strumenti (articolo 3), si segnala l’</a:t>
            </a:r>
            <a:r>
              <a:rPr lang="it-IT" sz="2400" b="1" dirty="0">
                <a:latin typeface="+mj-lt"/>
              </a:rPr>
              <a:t>innovativa definizione dedicata all’affidamento diretto</a:t>
            </a:r>
            <a:r>
              <a:rPr lang="it-IT" sz="2400" dirty="0">
                <a:latin typeface="+mj-lt"/>
              </a:rPr>
              <a:t>, che chiarisce che </a:t>
            </a:r>
            <a:r>
              <a:rPr lang="it-IT" sz="2400" u="sng" dirty="0">
                <a:latin typeface="+mj-lt"/>
              </a:rPr>
              <a:t>non si tratta di una procedura di gara,</a:t>
            </a:r>
            <a:r>
              <a:rPr lang="it-IT" sz="2400" dirty="0">
                <a:latin typeface="+mj-lt"/>
              </a:rPr>
              <a:t> </a:t>
            </a:r>
            <a:r>
              <a:rPr lang="it-IT" sz="2400" b="1" dirty="0">
                <a:latin typeface="+mj-lt"/>
              </a:rPr>
              <a:t>neanche nel caso di previo interpello di più operatori economici</a:t>
            </a:r>
            <a:r>
              <a:rPr lang="it-IT" sz="2400" dirty="0">
                <a:latin typeface="+mj-lt"/>
              </a:rPr>
              <a:t>, il che, nell’ottica di scongiurare il rischio della “burocrazia difensiva”, segna anche il definitivo superamento dell’indirizzo giurisprudenziale che, in caso di affidamento diretto “</a:t>
            </a:r>
            <a:r>
              <a:rPr lang="it-IT" sz="2400" b="1" dirty="0">
                <a:latin typeface="+mj-lt"/>
              </a:rPr>
              <a:t>comparativo</a:t>
            </a:r>
            <a:r>
              <a:rPr lang="it-IT" sz="2400" dirty="0">
                <a:latin typeface="+mj-lt"/>
              </a:rPr>
              <a:t>”, ha ritenuto applicabile l’</a:t>
            </a:r>
            <a:r>
              <a:rPr lang="it-IT" sz="2400" b="1" dirty="0">
                <a:latin typeface="+mj-lt"/>
              </a:rPr>
              <a:t>art. 353-bis c.p</a:t>
            </a:r>
            <a:r>
              <a:rPr lang="it-IT" sz="2400" dirty="0">
                <a:latin typeface="+mj-lt"/>
              </a:rPr>
              <a:t>.</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7967883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1. Nel primo atto di avvio dell’intervento pubblico da realizzare mediante un contratto le stazioni appaltanti e gli enti concedenti nominano nell’interesse proprio o di altre amministrazioni un </a:t>
            </a:r>
            <a:r>
              <a:rPr lang="it-IT" sz="2400" b="1" dirty="0">
                <a:latin typeface="+mj-lt"/>
              </a:rPr>
              <a:t>responsabile unico del progetto (RUP)</a:t>
            </a:r>
            <a:r>
              <a:rPr lang="it-IT" sz="2400" dirty="0">
                <a:latin typeface="+mj-lt"/>
              </a:rPr>
              <a:t> per le fasi di </a:t>
            </a:r>
            <a:r>
              <a:rPr lang="it-IT" sz="2400" u="sng" dirty="0">
                <a:latin typeface="+mj-lt"/>
              </a:rPr>
              <a:t>programmazione</a:t>
            </a:r>
            <a:r>
              <a:rPr lang="it-IT" sz="2400" dirty="0">
                <a:latin typeface="+mj-lt"/>
              </a:rPr>
              <a:t>, </a:t>
            </a:r>
            <a:r>
              <a:rPr lang="it-IT" sz="2400" u="sng" dirty="0">
                <a:latin typeface="+mj-lt"/>
              </a:rPr>
              <a:t>progettazione</a:t>
            </a:r>
            <a:r>
              <a:rPr lang="it-IT" sz="2400" dirty="0">
                <a:latin typeface="+mj-lt"/>
              </a:rPr>
              <a:t>, </a:t>
            </a:r>
            <a:r>
              <a:rPr lang="it-IT" sz="2400" u="sng" dirty="0">
                <a:latin typeface="+mj-lt"/>
              </a:rPr>
              <a:t>affidamento</a:t>
            </a:r>
            <a:r>
              <a:rPr lang="it-IT" sz="2400" dirty="0">
                <a:latin typeface="+mj-lt"/>
              </a:rPr>
              <a:t> e per </a:t>
            </a:r>
            <a:r>
              <a:rPr lang="it-IT" sz="2400" u="sng" dirty="0">
                <a:latin typeface="+mj-lt"/>
              </a:rPr>
              <a:t>l’esecuzione</a:t>
            </a:r>
            <a:r>
              <a:rPr lang="it-IT" sz="2400" dirty="0">
                <a:latin typeface="+mj-lt"/>
              </a:rPr>
              <a:t> di ciascuna procedura soggetta al codice.</a:t>
            </a:r>
            <a:endParaRPr lang="it-IT" sz="2800" dirty="0">
              <a:latin typeface="+mj-lt"/>
            </a:endParaRPr>
          </a:p>
        </p:txBody>
      </p:sp>
      <p:pic>
        <p:nvPicPr>
          <p:cNvPr id="2" name="Immagine 1">
            <a:extLst>
              <a:ext uri="{FF2B5EF4-FFF2-40B4-BE49-F238E27FC236}">
                <a16:creationId xmlns:a16="http://schemas.microsoft.com/office/drawing/2014/main" xmlns="" id="{790EDCA0-B5B6-EA14-BE03-DA61995E3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3" name="CasellaDiTesto 2">
            <a:extLst>
              <a:ext uri="{FF2B5EF4-FFF2-40B4-BE49-F238E27FC236}">
                <a16:creationId xmlns:a16="http://schemas.microsoft.com/office/drawing/2014/main" xmlns="" id="{DD73B141-796D-C960-B342-DAD3773164A5}"/>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spTree>
    <p:extLst>
      <p:ext uri="{BB962C8B-B14F-4D97-AF65-F5344CB8AC3E}">
        <p14:creationId xmlns:p14="http://schemas.microsoft.com/office/powerpoint/2010/main" val="1945632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Il comma 1 – conservandone la centralità e la trasversalità del ruolo – </a:t>
            </a:r>
            <a:r>
              <a:rPr lang="it-IT" sz="2400" b="1" dirty="0">
                <a:latin typeface="+mj-lt"/>
              </a:rPr>
              <a:t>ridisegna</a:t>
            </a:r>
            <a:r>
              <a:rPr lang="it-IT" sz="2400" dirty="0">
                <a:latin typeface="+mj-lt"/>
              </a:rPr>
              <a:t> la </a:t>
            </a:r>
            <a:r>
              <a:rPr lang="it-IT" sz="2400" b="1" dirty="0">
                <a:latin typeface="+mj-lt"/>
              </a:rPr>
              <a:t>portata e la figura del RUP, </a:t>
            </a:r>
            <a:r>
              <a:rPr lang="it-IT" sz="2400" dirty="0">
                <a:latin typeface="+mj-lt"/>
              </a:rPr>
              <a:t>che è un responsabile “di </a:t>
            </a:r>
            <a:r>
              <a:rPr lang="it-IT" sz="2400" b="1" dirty="0">
                <a:latin typeface="+mj-lt"/>
              </a:rPr>
              <a:t>progetto</a:t>
            </a:r>
            <a:r>
              <a:rPr lang="it-IT" sz="2400" dirty="0">
                <a:latin typeface="+mj-lt"/>
              </a:rPr>
              <a:t>” (o di “intervento”) e </a:t>
            </a:r>
            <a:r>
              <a:rPr lang="it-IT" sz="2400" u="sng" dirty="0">
                <a:latin typeface="+mj-lt"/>
              </a:rPr>
              <a:t>non di “procedimento”</a:t>
            </a:r>
            <a:r>
              <a:rPr lang="it-IT" sz="2400" dirty="0">
                <a:latin typeface="+mj-lt"/>
              </a:rPr>
              <a:t> (definizione forse viziata dal riferimento alla legge n. 241 del 1990, che non appare pienamente conferente): </a:t>
            </a:r>
          </a:p>
          <a:p>
            <a:pPr marL="109728" indent="0" algn="just">
              <a:buNone/>
            </a:pPr>
            <a:endParaRPr lang="it-IT" sz="2400" dirty="0">
              <a:latin typeface="+mj-lt"/>
            </a:endParaRPr>
          </a:p>
          <a:p>
            <a:pPr marL="109728" indent="0" algn="just">
              <a:buNone/>
            </a:pPr>
            <a:r>
              <a:rPr lang="it-IT" sz="2400" dirty="0">
                <a:latin typeface="+mj-lt"/>
              </a:rPr>
              <a:t>infatti, si tratta del </a:t>
            </a:r>
            <a:r>
              <a:rPr lang="it-IT" sz="2400" b="1" u="sng" dirty="0">
                <a:latin typeface="+mj-lt"/>
              </a:rPr>
              <a:t>responsabile di una serie di “fasi”</a:t>
            </a:r>
            <a:r>
              <a:rPr lang="it-IT" sz="2400" dirty="0">
                <a:latin typeface="+mj-lt"/>
              </a:rPr>
              <a:t> preordinate alla realizzazione di un “progetto”, o un “intervento pubblico” (fasi per il cui espletamento si potrà prevedere, come si dirà, la nomina di un “responsabile di fase”, a sostegno dell’attività del RUP).</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23879727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Il codice ha quindi voluto superare </a:t>
            </a:r>
            <a:r>
              <a:rPr lang="it-IT" sz="2400" b="1" dirty="0">
                <a:latin typeface="+mj-lt"/>
              </a:rPr>
              <a:t>l’equivoco</a:t>
            </a:r>
            <a:r>
              <a:rPr lang="it-IT" sz="2400" dirty="0">
                <a:latin typeface="+mj-lt"/>
              </a:rPr>
              <a:t> concettuale, dovuto alla scelta del nome e poi dell’acronimo R.U.P. mantenendo inalterato l’acronimo (per una pura </a:t>
            </a:r>
            <a:r>
              <a:rPr lang="it-IT" sz="2400" u="sng" dirty="0">
                <a:latin typeface="+mj-lt"/>
              </a:rPr>
              <a:t>coincidenza</a:t>
            </a:r>
            <a:r>
              <a:rPr lang="it-IT" sz="2400" dirty="0">
                <a:latin typeface="+mj-lt"/>
              </a:rPr>
              <a:t>) ma </a:t>
            </a:r>
            <a:r>
              <a:rPr lang="it-IT" sz="2400" b="1" dirty="0">
                <a:latin typeface="+mj-lt"/>
              </a:rPr>
              <a:t>mutando il nome </a:t>
            </a:r>
            <a:r>
              <a:rPr lang="it-IT" sz="2400" dirty="0">
                <a:latin typeface="+mj-lt"/>
              </a:rPr>
              <a:t>al fine di sottolineare che il ruolo ricoperto è quello di responsabile non di uno o più procedimenti ma di </a:t>
            </a:r>
            <a:r>
              <a:rPr lang="it-IT" sz="2400" b="1" dirty="0">
                <a:latin typeface="+mj-lt"/>
              </a:rPr>
              <a:t>tutto l’intervento pubblico</a:t>
            </a:r>
            <a:r>
              <a:rPr lang="it-IT" sz="2400" dirty="0">
                <a:latin typeface="+mj-lt"/>
              </a:rPr>
              <a:t>.</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41825019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2. Le stazioni appaltanti e gli enti concedenti nominano il RUP tra i </a:t>
            </a:r>
            <a:r>
              <a:rPr lang="it-IT" sz="2400" b="1" u="sng" dirty="0">
                <a:latin typeface="+mj-lt"/>
              </a:rPr>
              <a:t>dipendenti</a:t>
            </a:r>
            <a:r>
              <a:rPr lang="it-IT" sz="2400" dirty="0">
                <a:latin typeface="+mj-lt"/>
              </a:rPr>
              <a:t> assunti </a:t>
            </a:r>
            <a:r>
              <a:rPr lang="it-IT" sz="2400" u="sng" dirty="0">
                <a:latin typeface="+mj-lt"/>
              </a:rPr>
              <a:t>anche a tempo determinato</a:t>
            </a:r>
            <a:r>
              <a:rPr lang="it-IT" sz="2400" dirty="0">
                <a:latin typeface="+mj-lt"/>
              </a:rPr>
              <a:t> della stazione appaltante o dell'ente concedente, preferibilmente in servizio presso l'unità organizzativa titolare del potere di spesa, in possesso dei </a:t>
            </a:r>
            <a:r>
              <a:rPr lang="it-IT" sz="2400" b="1" dirty="0">
                <a:latin typeface="+mj-lt"/>
              </a:rPr>
              <a:t>requisiti di cui all'allegato I.2</a:t>
            </a:r>
            <a:r>
              <a:rPr lang="it-IT" sz="2400" dirty="0">
                <a:latin typeface="+mj-lt"/>
              </a:rPr>
              <a:t> e di competenze professionali adeguate in relazione ai compiti al medesimo affidati, nel rispetto dell'inquadramento contrattuale e delle relative mansioni.</a:t>
            </a:r>
          </a:p>
        </p:txBody>
      </p:sp>
      <p:sp>
        <p:nvSpPr>
          <p:cNvPr id="6" name="CasellaDiTesto 5">
            <a:extLst>
              <a:ext uri="{FF2B5EF4-FFF2-40B4-BE49-F238E27FC236}">
                <a16:creationId xmlns:a16="http://schemas.microsoft.com/office/drawing/2014/main" xmlns="" id="{47AD1C9F-1ED4-82B3-8168-8E3695033B30}"/>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6C18BE27-AA41-D2F5-8A45-BFC8ED1B35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628812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Le stazioni appaltanti e gli enti concedenti che non sono pubbliche amministrazioni o enti pubblici individuano, secondo i </a:t>
            </a:r>
            <a:r>
              <a:rPr lang="it-IT" sz="2400" b="1" dirty="0">
                <a:latin typeface="+mj-lt"/>
              </a:rPr>
              <a:t>propri ordinamenti</a:t>
            </a:r>
            <a:r>
              <a:rPr lang="it-IT" sz="2400" dirty="0">
                <a:latin typeface="+mj-lt"/>
              </a:rPr>
              <a:t>, uno o più soggetti cui affidare i compiti del RUP, limitatamente al rispetto delle norme del codice alla cui osservanza sono tenute. </a:t>
            </a:r>
          </a:p>
          <a:p>
            <a:pPr marL="109728" indent="0" algn="just">
              <a:buNone/>
            </a:pPr>
            <a:endParaRPr lang="it-IT" sz="2400" dirty="0">
              <a:latin typeface="+mj-lt"/>
            </a:endParaRPr>
          </a:p>
          <a:p>
            <a:pPr marL="109728" indent="0" algn="just">
              <a:buNone/>
            </a:pPr>
            <a:r>
              <a:rPr lang="it-IT" sz="2400" dirty="0">
                <a:latin typeface="+mj-lt"/>
              </a:rPr>
              <a:t>L’ufficio di RUP è obbligatorio e </a:t>
            </a:r>
            <a:r>
              <a:rPr lang="it-IT" sz="2400" b="1" dirty="0">
                <a:latin typeface="+mj-lt"/>
              </a:rPr>
              <a:t>non può essere rifiutato</a:t>
            </a:r>
            <a:r>
              <a:rPr lang="it-IT" sz="2400" dirty="0">
                <a:latin typeface="+mj-lt"/>
              </a:rPr>
              <a:t>. In caso di mancata nomina del RUP nell’atto di avvio dell’intervento pubblico, l’incarico è svolto dal </a:t>
            </a:r>
            <a:r>
              <a:rPr lang="it-IT" sz="2400" b="1" dirty="0">
                <a:latin typeface="+mj-lt"/>
              </a:rPr>
              <a:t>medesimo</a:t>
            </a:r>
            <a:r>
              <a:rPr lang="it-IT" sz="2400" dirty="0">
                <a:latin typeface="+mj-lt"/>
              </a:rPr>
              <a:t> </a:t>
            </a:r>
            <a:r>
              <a:rPr lang="it-IT" sz="2400" b="1" dirty="0">
                <a:latin typeface="+mj-lt"/>
              </a:rPr>
              <a:t>responsabile</a:t>
            </a:r>
            <a:r>
              <a:rPr lang="it-IT" sz="2400" dirty="0">
                <a:latin typeface="+mj-lt"/>
              </a:rPr>
              <a:t> di cui al primo periodo</a:t>
            </a:r>
            <a:endParaRPr lang="it-IT" sz="2800" dirty="0">
              <a:latin typeface="+mj-lt"/>
            </a:endParaRPr>
          </a:p>
        </p:txBody>
      </p:sp>
      <p:sp>
        <p:nvSpPr>
          <p:cNvPr id="6" name="CasellaDiTesto 5">
            <a:extLst>
              <a:ext uri="{FF2B5EF4-FFF2-40B4-BE49-F238E27FC236}">
                <a16:creationId xmlns:a16="http://schemas.microsoft.com/office/drawing/2014/main" xmlns="" id="{16845556-980D-31F7-F43A-A1DA4D5DC42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59E935F1-B28D-D7D1-C97C-1BA24D8129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643350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4. Ferma restando l'unicità del RUP, le stazioni appaltanti e gli enti concedenti possono individuare modelli organizzativi, i quali prevedano la nomina di un responsabile di procedimento per le fasi di programmazione, progettazione ed esecuzione e un responsabile di procedimento per la fase di affidamento. </a:t>
            </a:r>
          </a:p>
          <a:p>
            <a:pPr marL="109728" indent="0" algn="just">
              <a:buNone/>
            </a:pPr>
            <a:endParaRPr lang="it-IT" sz="2400" dirty="0">
              <a:latin typeface="+mj-lt"/>
            </a:endParaRPr>
          </a:p>
          <a:p>
            <a:pPr marL="109728" indent="0" algn="just">
              <a:buNone/>
            </a:pPr>
            <a:r>
              <a:rPr lang="it-IT" sz="2400" dirty="0">
                <a:latin typeface="+mj-lt"/>
              </a:rPr>
              <a:t>Le relative responsabilità sono ripartite in base ai compiti svolti in ciascuna fase, ferme restando le funzioni di supervisione, indirizzo e coordinamento del RUP.</a:t>
            </a:r>
            <a:endParaRPr lang="it-IT" sz="2800" dirty="0">
              <a:latin typeface="+mj-lt"/>
            </a:endParaRPr>
          </a:p>
        </p:txBody>
      </p:sp>
      <p:sp>
        <p:nvSpPr>
          <p:cNvPr id="6" name="CasellaDiTesto 5">
            <a:extLst>
              <a:ext uri="{FF2B5EF4-FFF2-40B4-BE49-F238E27FC236}">
                <a16:creationId xmlns:a16="http://schemas.microsoft.com/office/drawing/2014/main" xmlns="" id="{EF95FB15-B4DF-EF4E-6193-22155AE2B31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DF349DF1-E332-8F34-1528-26C5A88BB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529824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5. Il RUP assicura il completamento dell’intervento pubblico nei termini previsti e nel rispetto degli obiettivi connessi al suo incarico, svolgendo tutte le attività indicate nell’</a:t>
            </a:r>
            <a:r>
              <a:rPr lang="it-IT" sz="2400" b="1" u="sng" dirty="0">
                <a:latin typeface="+mj-lt"/>
              </a:rPr>
              <a:t>allegato I.2</a:t>
            </a:r>
            <a:r>
              <a:rPr lang="it-IT" sz="2400" dirty="0">
                <a:latin typeface="+mj-lt"/>
              </a:rPr>
              <a:t>, o che siano comunque necessarie, ove non di competenza di altri organi. </a:t>
            </a:r>
          </a:p>
          <a:p>
            <a:pPr marL="109728" indent="0" algn="just">
              <a:buNone/>
            </a:pPr>
            <a:endParaRPr lang="it-IT" sz="2400" dirty="0">
              <a:latin typeface="+mj-lt"/>
            </a:endParaRPr>
          </a:p>
          <a:p>
            <a:pPr marL="109728" indent="0" algn="just">
              <a:buNone/>
            </a:pPr>
            <a:r>
              <a:rPr lang="it-IT" sz="2400" dirty="0">
                <a:latin typeface="+mj-lt"/>
              </a:rPr>
              <a:t>In sede di prima applicazione del codice, l’allegato I.2 è abrogato a decorrere dalla data di entrata in vigore di un corrispondente </a:t>
            </a:r>
            <a:r>
              <a:rPr lang="it-IT" sz="2400" b="1" u="sng" dirty="0">
                <a:latin typeface="+mj-lt"/>
              </a:rPr>
              <a:t>regolamento</a:t>
            </a:r>
            <a:r>
              <a:rPr lang="it-IT" sz="2400" dirty="0">
                <a:latin typeface="+mj-lt"/>
              </a:rPr>
              <a:t> emanato ai sensi dell’articolo 17, comma 3, della legge 23 agosto 1988, n. 400, con decreto del </a:t>
            </a:r>
            <a:r>
              <a:rPr lang="it-IT" sz="2400" b="1" dirty="0">
                <a:latin typeface="+mj-lt"/>
              </a:rPr>
              <a:t>Ministro</a:t>
            </a:r>
            <a:r>
              <a:rPr lang="it-IT" sz="2400" dirty="0">
                <a:latin typeface="+mj-lt"/>
              </a:rPr>
              <a:t> delle infrastrutture e dei trasporti, che lo sostituisce integralmente anche in qualità di allegato al codice</a:t>
            </a:r>
            <a:endParaRPr lang="it-IT" sz="2800" dirty="0">
              <a:latin typeface="+mj-lt"/>
            </a:endParaRPr>
          </a:p>
        </p:txBody>
      </p:sp>
      <p:sp>
        <p:nvSpPr>
          <p:cNvPr id="7" name="CasellaDiTesto 6">
            <a:extLst>
              <a:ext uri="{FF2B5EF4-FFF2-40B4-BE49-F238E27FC236}">
                <a16:creationId xmlns:a16="http://schemas.microsoft.com/office/drawing/2014/main" xmlns="" id="{35414451-9AA2-11DD-0EA0-0BE2C8D4580C}"/>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32BF6356-543A-ECA6-0D62-9153733C7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01965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6. Le stazioni appaltanti e gli enti concedenti </a:t>
            </a:r>
          </a:p>
          <a:p>
            <a:pPr algn="just"/>
            <a:r>
              <a:rPr lang="it-IT" sz="2400" dirty="0">
                <a:latin typeface="+mj-lt"/>
              </a:rPr>
              <a:t>possono istituire una </a:t>
            </a:r>
            <a:r>
              <a:rPr lang="it-IT" sz="2400" u="sng" dirty="0">
                <a:latin typeface="+mj-lt"/>
              </a:rPr>
              <a:t>struttura di supporto al RUP</a:t>
            </a:r>
            <a:r>
              <a:rPr lang="it-IT" sz="2400" dirty="0">
                <a:latin typeface="+mj-lt"/>
              </a:rPr>
              <a:t>, </a:t>
            </a:r>
          </a:p>
          <a:p>
            <a:pPr marL="109728" indent="0" algn="ctr">
              <a:buNone/>
            </a:pPr>
            <a:r>
              <a:rPr lang="it-IT" sz="2400" b="1" dirty="0">
                <a:latin typeface="+mj-lt"/>
              </a:rPr>
              <a:t>e </a:t>
            </a:r>
          </a:p>
          <a:p>
            <a:pPr algn="just"/>
            <a:r>
              <a:rPr lang="it-IT" sz="2400" dirty="0">
                <a:latin typeface="+mj-lt"/>
              </a:rPr>
              <a:t>possono destinare risorse finanziarie non superiori all’1 per cento dell’importo posto a base di gara per l’</a:t>
            </a:r>
            <a:r>
              <a:rPr lang="it-IT" sz="2400" b="1" dirty="0">
                <a:latin typeface="+mj-lt"/>
              </a:rPr>
              <a:t>affidamento </a:t>
            </a:r>
            <a:r>
              <a:rPr lang="it-IT" sz="2400" b="1" u="sng" dirty="0">
                <a:latin typeface="+mj-lt"/>
              </a:rPr>
              <a:t>diretto da parte</a:t>
            </a:r>
            <a:r>
              <a:rPr lang="it-IT" sz="2400" b="1" dirty="0">
                <a:latin typeface="+mj-lt"/>
              </a:rPr>
              <a:t> del RUP di incarichi di assistenza</a:t>
            </a:r>
            <a:r>
              <a:rPr lang="it-IT" sz="2400" dirty="0">
                <a:latin typeface="+mj-lt"/>
              </a:rPr>
              <a:t> al medesimo.</a:t>
            </a:r>
            <a:endParaRPr lang="it-IT" sz="2800" dirty="0">
              <a:latin typeface="+mj-lt"/>
            </a:endParaRPr>
          </a:p>
        </p:txBody>
      </p:sp>
      <p:sp>
        <p:nvSpPr>
          <p:cNvPr id="7" name="CasellaDiTesto 6">
            <a:extLst>
              <a:ext uri="{FF2B5EF4-FFF2-40B4-BE49-F238E27FC236}">
                <a16:creationId xmlns:a16="http://schemas.microsoft.com/office/drawing/2014/main" xmlns="" id="{35414451-9AA2-11DD-0EA0-0BE2C8D4580C}"/>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32BF6356-543A-ECA6-0D62-9153733C70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53671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7. Le stazioni appaltanti e gli enti concedenti, in coerenza con il programma degli acquisti di beni e servizi e del programma dei lavori pubblici di cui all'articolo 37, adottano un </a:t>
            </a:r>
            <a:r>
              <a:rPr lang="it-IT" sz="2400" b="1" dirty="0">
                <a:latin typeface="+mj-lt"/>
              </a:rPr>
              <a:t>piano di formazione </a:t>
            </a:r>
            <a:r>
              <a:rPr lang="it-IT" sz="2400" dirty="0">
                <a:latin typeface="+mj-lt"/>
              </a:rPr>
              <a:t>per il personale che svolge funzioni relative alle procedure in materia di acquisiti di lavori, servizi e forniture.</a:t>
            </a:r>
            <a:endParaRPr lang="it-IT" sz="2800" dirty="0">
              <a:latin typeface="+mj-lt"/>
            </a:endParaRPr>
          </a:p>
        </p:txBody>
      </p:sp>
      <p:sp>
        <p:nvSpPr>
          <p:cNvPr id="6" name="CasellaDiTesto 5">
            <a:extLst>
              <a:ext uri="{FF2B5EF4-FFF2-40B4-BE49-F238E27FC236}">
                <a16:creationId xmlns:a16="http://schemas.microsoft.com/office/drawing/2014/main" xmlns="" id="{B766C3E5-E4DD-E0A5-D3D4-22993A3654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D1B6C2DC-A89A-C7A3-5601-151CD1C3A9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87356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15 Responsabile unico del progetto (RUP)</a:t>
            </a:r>
          </a:p>
          <a:p>
            <a:pPr marL="109728" indent="0" algn="just">
              <a:buNone/>
            </a:pPr>
            <a:endParaRPr lang="it-IT" sz="2400" dirty="0">
              <a:latin typeface="+mj-lt"/>
            </a:endParaRPr>
          </a:p>
          <a:p>
            <a:pPr marL="109728" indent="0" algn="just">
              <a:buNone/>
            </a:pPr>
            <a:r>
              <a:rPr lang="it-IT" sz="2400" dirty="0">
                <a:latin typeface="+mj-lt"/>
              </a:rPr>
              <a:t>9. Le </a:t>
            </a:r>
            <a:r>
              <a:rPr lang="it-IT" sz="2400" b="1" dirty="0">
                <a:latin typeface="+mj-lt"/>
              </a:rPr>
              <a:t>centrali di committenza </a:t>
            </a:r>
            <a:r>
              <a:rPr lang="it-IT" sz="2400" dirty="0">
                <a:latin typeface="+mj-lt"/>
              </a:rPr>
              <a:t>e le aggregazioni di stazioni appaltanti designano un </a:t>
            </a:r>
            <a:r>
              <a:rPr lang="it-IT" sz="2400" b="1" dirty="0">
                <a:latin typeface="+mj-lt"/>
              </a:rPr>
              <a:t>RUP per le attività di propria competenza </a:t>
            </a:r>
            <a:r>
              <a:rPr lang="it-IT" sz="2400" dirty="0">
                <a:latin typeface="+mj-lt"/>
              </a:rPr>
              <a:t>con i compiti e le funzioni determinate dalla specificità e complessità dei processi di acquisizione gestiti direttamente.</a:t>
            </a:r>
            <a:endParaRPr lang="it-IT" sz="2800" dirty="0">
              <a:latin typeface="+mj-lt"/>
            </a:endParaRP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119453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2 – Modalità di individuazione del RUP</a:t>
            </a:r>
          </a:p>
          <a:p>
            <a:pPr marL="109728" indent="0" algn="just">
              <a:buNone/>
            </a:pPr>
            <a:endParaRPr lang="it-IT" sz="2400" dirty="0">
              <a:latin typeface="+mj-lt"/>
            </a:endParaRPr>
          </a:p>
          <a:p>
            <a:pPr marL="109728" indent="0" algn="just">
              <a:buNone/>
            </a:pPr>
            <a:r>
              <a:rPr lang="it-IT" sz="2400" dirty="0">
                <a:latin typeface="+mj-lt"/>
              </a:rPr>
              <a:t>3. Il RUP deve essere dotato di </a:t>
            </a:r>
            <a:r>
              <a:rPr lang="it-IT" sz="2400" b="1" dirty="0">
                <a:latin typeface="+mj-lt"/>
              </a:rPr>
              <a:t>competenze </a:t>
            </a:r>
            <a:r>
              <a:rPr lang="it-IT" sz="2400" b="1" u="sng" dirty="0">
                <a:latin typeface="+mj-lt"/>
              </a:rPr>
              <a:t>professionali</a:t>
            </a:r>
            <a:r>
              <a:rPr lang="it-IT" sz="2400" dirty="0">
                <a:latin typeface="+mj-lt"/>
              </a:rPr>
              <a:t> adeguate all’incarico da svolgere. </a:t>
            </a:r>
          </a:p>
          <a:p>
            <a:pPr marL="109728" indent="0" algn="just">
              <a:buNone/>
            </a:pPr>
            <a:endParaRPr lang="it-IT" sz="2400" dirty="0">
              <a:latin typeface="+mj-lt"/>
            </a:endParaRPr>
          </a:p>
          <a:p>
            <a:pPr marL="109728" indent="0" algn="just">
              <a:buNone/>
            </a:pPr>
            <a:r>
              <a:rPr lang="it-IT" sz="2400" dirty="0">
                <a:latin typeface="+mj-lt"/>
              </a:rPr>
              <a:t>Per i </a:t>
            </a:r>
            <a:r>
              <a:rPr lang="it-IT" sz="2400" b="1" dirty="0">
                <a:latin typeface="+mj-lt"/>
              </a:rPr>
              <a:t>lavori</a:t>
            </a:r>
            <a:r>
              <a:rPr lang="it-IT" sz="2400" dirty="0">
                <a:latin typeface="+mj-lt"/>
              </a:rPr>
              <a:t> e i </a:t>
            </a:r>
            <a:r>
              <a:rPr lang="it-IT" sz="2400" b="1" dirty="0">
                <a:latin typeface="+mj-lt"/>
              </a:rPr>
              <a:t>servizi attinenti all'ingegneria e all'architettura </a:t>
            </a:r>
            <a:r>
              <a:rPr lang="it-IT" sz="2400" dirty="0">
                <a:latin typeface="+mj-lt"/>
              </a:rPr>
              <a:t>il RUP deve essere un </a:t>
            </a:r>
            <a:r>
              <a:rPr lang="it-IT" sz="2400" u="sng" dirty="0">
                <a:latin typeface="+mj-lt"/>
              </a:rPr>
              <a:t>tecnico</a:t>
            </a:r>
            <a:r>
              <a:rPr lang="it-IT" sz="2400" dirty="0">
                <a:latin typeface="+mj-lt"/>
              </a:rPr>
              <a:t>. Ove non sia presente tale figura professionale, le competenze sono attribuite </a:t>
            </a:r>
            <a:r>
              <a:rPr lang="it-IT" sz="2400" u="sng" dirty="0">
                <a:latin typeface="+mj-lt"/>
              </a:rPr>
              <a:t>al dirigente o al responsabile del servizio nel cui ambito di competenza rientra l’intervento da realizzare</a:t>
            </a:r>
            <a:r>
              <a:rPr lang="it-IT" sz="2400" dirty="0">
                <a:latin typeface="+mj-lt"/>
              </a:rPr>
              <a:t>. </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419291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4 – Requisiti di professionalità del RUP per appalti, concessioni di lavori e per servizi attinenti all’ingegneria e all’architettura</a:t>
            </a:r>
          </a:p>
          <a:p>
            <a:pPr marL="109728" indent="0" algn="just">
              <a:buNone/>
            </a:pPr>
            <a:endParaRPr lang="it-IT" sz="2400" dirty="0">
              <a:latin typeface="+mj-lt"/>
            </a:endParaRPr>
          </a:p>
          <a:p>
            <a:pPr marL="109728" indent="0" algn="just">
              <a:buNone/>
            </a:pPr>
            <a:r>
              <a:rPr lang="it-IT" sz="2400" dirty="0">
                <a:latin typeface="+mj-lt"/>
              </a:rPr>
              <a:t>1. Il RUP deve essere </a:t>
            </a:r>
          </a:p>
          <a:p>
            <a:pPr algn="just"/>
            <a:r>
              <a:rPr lang="it-IT" sz="2400" dirty="0">
                <a:latin typeface="+mj-lt"/>
              </a:rPr>
              <a:t>un tecnico </a:t>
            </a:r>
            <a:r>
              <a:rPr lang="it-IT" sz="2400" b="1" dirty="0">
                <a:latin typeface="+mj-lt"/>
              </a:rPr>
              <a:t>abilitato</a:t>
            </a:r>
            <a:r>
              <a:rPr lang="it-IT" sz="2400" dirty="0">
                <a:latin typeface="+mj-lt"/>
              </a:rPr>
              <a:t> all’esercizio della professione, o, </a:t>
            </a:r>
          </a:p>
          <a:p>
            <a:pPr algn="just"/>
            <a:r>
              <a:rPr lang="it-IT" sz="2400" dirty="0">
                <a:latin typeface="+mj-lt"/>
              </a:rPr>
              <a:t>quando l’abilitazione non sia prevista dalle norme vigenti, un tecnico anche di qualifica non dirigenziale che deve essere in possesso di </a:t>
            </a:r>
            <a:r>
              <a:rPr lang="it-IT" sz="2400" b="1" dirty="0">
                <a:latin typeface="+mj-lt"/>
              </a:rPr>
              <a:t>titolo di studio</a:t>
            </a:r>
            <a:r>
              <a:rPr lang="it-IT" sz="2400" dirty="0">
                <a:latin typeface="+mj-lt"/>
              </a:rPr>
              <a:t> e di </a:t>
            </a:r>
            <a:r>
              <a:rPr lang="it-IT" sz="2400" b="1" dirty="0">
                <a:latin typeface="+mj-lt"/>
              </a:rPr>
              <a:t>esperienza</a:t>
            </a:r>
            <a:r>
              <a:rPr lang="it-IT" sz="2400" dirty="0">
                <a:latin typeface="+mj-lt"/>
              </a:rPr>
              <a:t> e </a:t>
            </a:r>
            <a:r>
              <a:rPr lang="it-IT" sz="2400" b="1" dirty="0">
                <a:latin typeface="+mj-lt"/>
              </a:rPr>
              <a:t>formazione</a:t>
            </a:r>
            <a:r>
              <a:rPr lang="it-IT" sz="2400" dirty="0">
                <a:latin typeface="+mj-lt"/>
              </a:rPr>
              <a:t> professionale specifiche. </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074479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4 – Requisiti di professionalità del RUP per appalti, concessioni di lavori e per servizi attinenti all’ingegneria e all’architettura</a:t>
            </a:r>
          </a:p>
          <a:p>
            <a:pPr marL="109728" indent="0" algn="just">
              <a:buNone/>
            </a:pPr>
            <a:endParaRPr lang="it-IT" sz="2400" dirty="0">
              <a:latin typeface="+mj-lt"/>
            </a:endParaRPr>
          </a:p>
          <a:p>
            <a:pPr marL="109728" indent="0" algn="just">
              <a:buNone/>
            </a:pPr>
            <a:r>
              <a:rPr lang="it-IT" sz="2400" dirty="0">
                <a:latin typeface="+mj-lt"/>
              </a:rPr>
              <a:t>Il RUP deve aver maturato un’adeguata esperienza nello svolgimento di attività </a:t>
            </a:r>
            <a:r>
              <a:rPr lang="it-IT" sz="2400" u="sng" dirty="0">
                <a:latin typeface="+mj-lt"/>
              </a:rPr>
              <a:t>analoghe</a:t>
            </a:r>
            <a:r>
              <a:rPr lang="it-IT" sz="2400" dirty="0">
                <a:latin typeface="+mj-lt"/>
              </a:rPr>
              <a:t> a quelle da realizzare in termini di </a:t>
            </a:r>
            <a:r>
              <a:rPr lang="it-IT" sz="2400" u="sng" dirty="0">
                <a:latin typeface="+mj-lt"/>
              </a:rPr>
              <a:t>natura</a:t>
            </a:r>
            <a:r>
              <a:rPr lang="it-IT" sz="2400" dirty="0">
                <a:latin typeface="+mj-lt"/>
              </a:rPr>
              <a:t>, </a:t>
            </a:r>
            <a:r>
              <a:rPr lang="it-IT" sz="2400" u="sng" dirty="0">
                <a:latin typeface="+mj-lt"/>
              </a:rPr>
              <a:t>complessità</a:t>
            </a:r>
            <a:r>
              <a:rPr lang="it-IT" sz="2400" dirty="0">
                <a:latin typeface="+mj-lt"/>
              </a:rPr>
              <a:t> e/o </a:t>
            </a:r>
            <a:r>
              <a:rPr lang="it-IT" sz="2400" u="sng" dirty="0">
                <a:latin typeface="+mj-lt"/>
              </a:rPr>
              <a:t>importo</a:t>
            </a:r>
            <a:r>
              <a:rPr lang="it-IT" sz="2400" dirty="0">
                <a:latin typeface="+mj-lt"/>
              </a:rPr>
              <a:t> dell’intervento: </a:t>
            </a:r>
          </a:p>
          <a:p>
            <a:pPr marL="109728" indent="0" algn="just">
              <a:buNone/>
            </a:pPr>
            <a:r>
              <a:rPr lang="it-IT" sz="2400" dirty="0">
                <a:latin typeface="+mj-lt"/>
              </a:rPr>
              <a:t>a) di almeno un anno per i contratti di importo inferiore a 1.000.000 di euro;</a:t>
            </a:r>
          </a:p>
          <a:p>
            <a:pPr marL="109728" indent="0" algn="just">
              <a:buNone/>
            </a:pPr>
            <a:r>
              <a:rPr lang="it-IT" sz="2400" dirty="0">
                <a:latin typeface="+mj-lt"/>
              </a:rPr>
              <a:t>b) di almeno tre anni per i contratti di importo pari o superiore a 1.000.000 di euro e inferiore alla soglia di cui all’articolo 14 del codice;</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314764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4 – Requisiti di professionalità del RUP per appalti, concessioni di lavori e per servizi attinenti all’ingegneria e all’architettura</a:t>
            </a:r>
          </a:p>
          <a:p>
            <a:pPr marL="109728" indent="0" algn="just">
              <a:buNone/>
            </a:pPr>
            <a:endParaRPr lang="it-IT" sz="2400" dirty="0">
              <a:latin typeface="+mj-lt"/>
            </a:endParaRPr>
          </a:p>
          <a:p>
            <a:pPr marL="109728" indent="0" algn="just">
              <a:buNone/>
            </a:pPr>
            <a:r>
              <a:rPr lang="it-IT" sz="2400" dirty="0">
                <a:latin typeface="+mj-lt"/>
              </a:rPr>
              <a:t>c) di almeno cinque anni per i contratti di importo pari o superiore alla soglia di cui all’articolo 14 del codice.</a:t>
            </a:r>
          </a:p>
          <a:p>
            <a:pPr marL="109728" indent="0" algn="just">
              <a:buNone/>
            </a:pPr>
            <a:endParaRPr lang="it-IT" sz="2400" dirty="0">
              <a:latin typeface="+mj-lt"/>
            </a:endParaRPr>
          </a:p>
          <a:p>
            <a:pPr marL="109728" indent="0" algn="just">
              <a:buNone/>
            </a:pPr>
            <a:r>
              <a:rPr lang="it-IT" sz="2400" dirty="0">
                <a:latin typeface="+mj-lt"/>
              </a:rPr>
              <a:t>2. In mancanza di abilitazione all’esercizio della professione, il RUP è un tecnico in possesso di esperienza nel settore dei contratti di cui al comma 1, di almeno </a:t>
            </a:r>
            <a:r>
              <a:rPr lang="it-IT" sz="2400" b="1" dirty="0">
                <a:latin typeface="+mj-lt"/>
              </a:rPr>
              <a:t>cinque anni</a:t>
            </a:r>
            <a:r>
              <a:rPr lang="it-IT" sz="2400" dirty="0">
                <a:latin typeface="+mj-lt"/>
              </a:rPr>
              <a:t>, attestata anche dall’anzianità di servizio maturata.</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446349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4 – Requisiti di professionalità del RUP per appalti, concessioni di lavori e per servizi attinenti all’ingegneria e all’architettura</a:t>
            </a:r>
          </a:p>
          <a:p>
            <a:pPr marL="109728" indent="0" algn="just">
              <a:buNone/>
            </a:pPr>
            <a:endParaRPr lang="it-IT" sz="2400" dirty="0">
              <a:latin typeface="+mj-lt"/>
            </a:endParaRPr>
          </a:p>
          <a:p>
            <a:pPr marL="109728" indent="0" algn="just">
              <a:buNone/>
            </a:pPr>
            <a:r>
              <a:rPr lang="it-IT" sz="2400" dirty="0">
                <a:latin typeface="+mj-lt"/>
              </a:rPr>
              <a:t>Le funzioni di RUP, progettista e direttore dei lavori </a:t>
            </a:r>
            <a:r>
              <a:rPr lang="it-IT" sz="2400" u="sng" dirty="0">
                <a:latin typeface="+mj-lt"/>
              </a:rPr>
              <a:t>non possono coincidere</a:t>
            </a:r>
            <a:r>
              <a:rPr lang="it-IT" sz="2400" dirty="0">
                <a:latin typeface="+mj-lt"/>
              </a:rPr>
              <a:t> nel caso di lavori </a:t>
            </a:r>
          </a:p>
          <a:p>
            <a:pPr algn="just"/>
            <a:r>
              <a:rPr lang="it-IT" sz="2400" u="sng" dirty="0">
                <a:latin typeface="+mj-lt"/>
              </a:rPr>
              <a:t>complessi</a:t>
            </a:r>
            <a:r>
              <a:rPr lang="it-IT" sz="2400" dirty="0">
                <a:latin typeface="+mj-lt"/>
              </a:rPr>
              <a:t> o </a:t>
            </a:r>
          </a:p>
          <a:p>
            <a:pPr algn="just"/>
            <a:r>
              <a:rPr lang="it-IT" sz="2400" dirty="0">
                <a:latin typeface="+mj-lt"/>
              </a:rPr>
              <a:t>di particolare rilevanza sotto il profilo architettonico, ambientale, storico-artistico e conservativo, oltre che tecnologico, </a:t>
            </a:r>
          </a:p>
          <a:p>
            <a:pPr algn="just"/>
            <a:r>
              <a:rPr lang="it-IT" sz="2400" dirty="0">
                <a:latin typeface="+mj-lt"/>
              </a:rPr>
              <a:t>nonché nel caso di </a:t>
            </a:r>
            <a:r>
              <a:rPr lang="it-IT" sz="2400" u="sng" dirty="0">
                <a:latin typeface="+mj-lt"/>
              </a:rPr>
              <a:t>progetti integrali</a:t>
            </a:r>
            <a:r>
              <a:rPr lang="it-IT" sz="2400" dirty="0">
                <a:latin typeface="+mj-lt"/>
              </a:rPr>
              <a:t> </a:t>
            </a:r>
          </a:p>
          <a:p>
            <a:pPr algn="just"/>
            <a:r>
              <a:rPr lang="it-IT" sz="2400" dirty="0">
                <a:latin typeface="+mj-lt"/>
              </a:rPr>
              <a:t>ovvero di interventi di importo pari o superiore alla </a:t>
            </a:r>
            <a:r>
              <a:rPr lang="it-IT" sz="2400" u="sng" dirty="0">
                <a:latin typeface="+mj-lt"/>
              </a:rPr>
              <a:t>soglia</a:t>
            </a:r>
            <a:r>
              <a:rPr lang="it-IT" sz="2400" dirty="0">
                <a:latin typeface="+mj-lt"/>
              </a:rPr>
              <a:t> di cui all’articolo 14 del codice.</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238845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I.2 – Attività del RUP</a:t>
            </a:r>
          </a:p>
          <a:p>
            <a:pPr marL="109728" indent="0" algn="just">
              <a:buNone/>
            </a:pPr>
            <a:r>
              <a:rPr lang="it-IT" sz="2400" dirty="0">
                <a:latin typeface="+mj-lt"/>
              </a:rPr>
              <a:t>Art. 4 – Requisiti di professionalità del RUP per appalti, concessioni di lavori e per servizi attinenti all’ingegneria e all’architettura</a:t>
            </a:r>
          </a:p>
          <a:p>
            <a:pPr marL="109728" indent="0" algn="just">
              <a:buNone/>
            </a:pPr>
            <a:endParaRPr lang="it-IT" sz="2400" dirty="0">
              <a:latin typeface="+mj-lt"/>
            </a:endParaRPr>
          </a:p>
          <a:p>
            <a:pPr marL="109728" indent="0" algn="just">
              <a:buNone/>
            </a:pPr>
            <a:r>
              <a:rPr lang="it-IT" sz="2400" dirty="0">
                <a:latin typeface="+mj-lt"/>
              </a:rPr>
              <a:t>4. Nelle procedure di affidamento di </a:t>
            </a:r>
            <a:r>
              <a:rPr lang="it-IT" sz="2400" b="1" dirty="0">
                <a:latin typeface="+mj-lt"/>
              </a:rPr>
              <a:t>lavori particolarmente complessi</a:t>
            </a:r>
            <a:r>
              <a:rPr lang="it-IT" sz="2400" dirty="0">
                <a:latin typeface="+mj-lt"/>
              </a:rPr>
              <a:t>, il RUP possiede, oltre a un’esperienza professionale</a:t>
            </a:r>
          </a:p>
          <a:p>
            <a:pPr algn="just"/>
            <a:r>
              <a:rPr lang="it-IT" sz="2400" dirty="0">
                <a:latin typeface="+mj-lt"/>
              </a:rPr>
              <a:t>di almeno cinque anni nell’ambito delle attività di programmazione, progettazione, affidamento o esecuzione […]</a:t>
            </a:r>
          </a:p>
          <a:p>
            <a:pPr algn="just"/>
            <a:r>
              <a:rPr lang="it-IT" sz="2400" dirty="0">
                <a:latin typeface="+mj-lt"/>
              </a:rPr>
              <a:t>una laurea magistrale o specialistica nelle materie  […] </a:t>
            </a:r>
          </a:p>
          <a:p>
            <a:pPr algn="just"/>
            <a:r>
              <a:rPr lang="it-IT" sz="2400" dirty="0">
                <a:latin typeface="+mj-lt"/>
              </a:rPr>
              <a:t>nonché adeguata competenza quale </a:t>
            </a:r>
            <a:r>
              <a:rPr lang="it-IT" sz="2400" b="1" dirty="0">
                <a:latin typeface="+mj-lt"/>
              </a:rPr>
              <a:t>Project Manager</a:t>
            </a:r>
            <a:r>
              <a:rPr lang="it-IT" sz="2400" dirty="0">
                <a:latin typeface="+mj-lt"/>
              </a:rPr>
              <a:t>, acquisita anche mediante la frequenza, con profitto, di corsi di formazione in materia di Project Management.</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919996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16 Conflitto di interessi</a:t>
            </a:r>
          </a:p>
          <a:p>
            <a:pPr marL="109728" indent="0" algn="just">
              <a:buNone/>
            </a:pPr>
            <a:endParaRPr lang="it-IT" sz="2400" dirty="0">
              <a:latin typeface="+mj-lt"/>
            </a:endParaRPr>
          </a:p>
          <a:p>
            <a:pPr marL="109728" indent="0" algn="just">
              <a:buNone/>
            </a:pPr>
            <a:r>
              <a:rPr lang="it-IT" sz="2400" dirty="0">
                <a:latin typeface="+mj-lt"/>
              </a:rPr>
              <a:t>1. Si ha conflitto di interessi quando un soggetto che, a </a:t>
            </a:r>
            <a:r>
              <a:rPr lang="it-IT" sz="2400" b="1" dirty="0">
                <a:latin typeface="+mj-lt"/>
              </a:rPr>
              <a:t>qualsiasi</a:t>
            </a:r>
            <a:r>
              <a:rPr lang="it-IT" sz="2400" dirty="0">
                <a:latin typeface="+mj-lt"/>
              </a:rPr>
              <a:t> </a:t>
            </a:r>
            <a:r>
              <a:rPr lang="it-IT" sz="2400" b="1" dirty="0">
                <a:latin typeface="+mj-lt"/>
              </a:rPr>
              <a:t>titolo</a:t>
            </a:r>
            <a:r>
              <a:rPr lang="it-IT" sz="2400" dirty="0">
                <a:latin typeface="+mj-lt"/>
              </a:rPr>
              <a:t>, interviene con compiti funzionali nella procedura di aggiudicazione o nella fase di esecuzione degli appalti o delle concessioni e ne può influenzare, in qualsiasi modo, il risultato, gli esiti e la gestione, ha direttamente o indirettamente un interesse finanziario, economico o altro interesse personale che può essere </a:t>
            </a:r>
            <a:r>
              <a:rPr lang="it-IT" sz="2400" b="1" dirty="0">
                <a:latin typeface="+mj-lt"/>
              </a:rPr>
              <a:t>percepito</a:t>
            </a:r>
            <a:r>
              <a:rPr lang="it-IT" sz="2400" dirty="0">
                <a:latin typeface="+mj-lt"/>
              </a:rPr>
              <a:t> come una </a:t>
            </a:r>
            <a:r>
              <a:rPr lang="it-IT" sz="2400" b="1" dirty="0">
                <a:latin typeface="+mj-lt"/>
              </a:rPr>
              <a:t>minaccia</a:t>
            </a:r>
            <a:r>
              <a:rPr lang="it-IT" sz="2400" dirty="0">
                <a:latin typeface="+mj-lt"/>
              </a:rPr>
              <a:t> concreta ed effettiva alla sua </a:t>
            </a:r>
            <a:r>
              <a:rPr lang="it-IT" sz="2400" b="1" dirty="0">
                <a:latin typeface="+mj-lt"/>
              </a:rPr>
              <a:t>imparzialità</a:t>
            </a:r>
            <a:r>
              <a:rPr lang="it-IT" sz="2400" dirty="0">
                <a:latin typeface="+mj-lt"/>
              </a:rPr>
              <a:t> e </a:t>
            </a:r>
            <a:r>
              <a:rPr lang="it-IT" sz="2400" b="1" dirty="0">
                <a:latin typeface="+mj-lt"/>
              </a:rPr>
              <a:t>indipendenza</a:t>
            </a:r>
            <a:r>
              <a:rPr lang="it-IT" sz="2400" dirty="0">
                <a:latin typeface="+mj-lt"/>
              </a:rPr>
              <a:t> nel contesto della procedura di aggiudicazione o nella fase di </a:t>
            </a:r>
            <a:r>
              <a:rPr lang="it-IT" sz="2400" u="sng" dirty="0">
                <a:latin typeface="+mj-lt"/>
              </a:rPr>
              <a:t>esecuzione</a:t>
            </a:r>
            <a:r>
              <a:rPr lang="it-IT" sz="2400" dirty="0">
                <a:latin typeface="+mj-lt"/>
              </a:rPr>
              <a:t>.</a:t>
            </a:r>
          </a:p>
        </p:txBody>
      </p:sp>
      <p:sp>
        <p:nvSpPr>
          <p:cNvPr id="6" name="CasellaDiTesto 5">
            <a:extLst>
              <a:ext uri="{FF2B5EF4-FFF2-40B4-BE49-F238E27FC236}">
                <a16:creationId xmlns:a16="http://schemas.microsoft.com/office/drawing/2014/main" xmlns="" id="{2B0C4782-1B04-171D-6CA4-18C4CCB952D8}"/>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2DEADC7-108B-A12D-431E-2BFCA0872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332194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1. Prima dell’avvio delle procedure di affidamento dei contratti pubblici le stazioni appaltanti e gli enti concedenti, con </a:t>
            </a:r>
            <a:r>
              <a:rPr lang="it-IT" sz="2400" b="1" dirty="0">
                <a:latin typeface="+mj-lt"/>
              </a:rPr>
              <a:t>apposito atto</a:t>
            </a:r>
            <a:r>
              <a:rPr lang="it-IT" sz="2400" dirty="0">
                <a:latin typeface="+mj-lt"/>
              </a:rPr>
              <a:t>, adottano la </a:t>
            </a:r>
            <a:r>
              <a:rPr lang="it-IT" sz="2400" b="1" u="sng" dirty="0">
                <a:latin typeface="+mj-lt"/>
              </a:rPr>
              <a:t>DECISIONE DI CONTRARRE</a:t>
            </a:r>
            <a:r>
              <a:rPr lang="it-IT" sz="2400" dirty="0">
                <a:latin typeface="+mj-lt"/>
              </a:rPr>
              <a:t> individuando gli elementi essenziali del contratto e i criteri di selezione degli operatori economici e delle offerte. </a:t>
            </a:r>
          </a:p>
          <a:p>
            <a:pPr marL="109728" indent="0" algn="just">
              <a:buNone/>
            </a:pPr>
            <a:endParaRPr lang="it-IT" sz="2400" dirty="0">
              <a:latin typeface="+mj-lt"/>
            </a:endParaRPr>
          </a:p>
        </p:txBody>
      </p:sp>
      <p:sp>
        <p:nvSpPr>
          <p:cNvPr id="6" name="CasellaDiTesto 5">
            <a:extLst>
              <a:ext uri="{FF2B5EF4-FFF2-40B4-BE49-F238E27FC236}">
                <a16:creationId xmlns:a16="http://schemas.microsoft.com/office/drawing/2014/main" xmlns="" id="{2B0C4782-1B04-171D-6CA4-18C4CCB952D8}"/>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2DEADC7-108B-A12D-431E-2BFCA0872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05077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2. In caso di </a:t>
            </a:r>
            <a:r>
              <a:rPr lang="it-IT" sz="2400" b="1" dirty="0">
                <a:latin typeface="+mj-lt"/>
              </a:rPr>
              <a:t>affidamento diretto</a:t>
            </a:r>
            <a:r>
              <a:rPr lang="it-IT" sz="2400" dirty="0">
                <a:latin typeface="+mj-lt"/>
              </a:rPr>
              <a:t>, l’atto di cui al comma 1 individua </a:t>
            </a:r>
          </a:p>
          <a:p>
            <a:pPr algn="just"/>
            <a:r>
              <a:rPr lang="it-IT" sz="2400" dirty="0">
                <a:latin typeface="+mj-lt"/>
              </a:rPr>
              <a:t>l’oggetto, </a:t>
            </a:r>
          </a:p>
          <a:p>
            <a:pPr algn="just"/>
            <a:r>
              <a:rPr lang="it-IT" sz="2400" dirty="0">
                <a:latin typeface="+mj-lt"/>
              </a:rPr>
              <a:t>l’importo e </a:t>
            </a:r>
          </a:p>
          <a:p>
            <a:pPr algn="just"/>
            <a:r>
              <a:rPr lang="it-IT" sz="2400" dirty="0">
                <a:latin typeface="+mj-lt"/>
              </a:rPr>
              <a:t>il </a:t>
            </a:r>
            <a:r>
              <a:rPr lang="it-IT" sz="2400" b="1" dirty="0">
                <a:latin typeface="+mj-lt"/>
              </a:rPr>
              <a:t>contraente</a:t>
            </a:r>
            <a:r>
              <a:rPr lang="it-IT" sz="2400" dirty="0">
                <a:latin typeface="+mj-lt"/>
              </a:rPr>
              <a:t>, </a:t>
            </a:r>
          </a:p>
          <a:p>
            <a:pPr algn="just"/>
            <a:r>
              <a:rPr lang="it-IT" sz="2400" dirty="0">
                <a:latin typeface="+mj-lt"/>
              </a:rPr>
              <a:t>unitamente alle ragioni della sua scelta, </a:t>
            </a:r>
          </a:p>
          <a:p>
            <a:pPr algn="just"/>
            <a:r>
              <a:rPr lang="it-IT" sz="2400" dirty="0">
                <a:latin typeface="+mj-lt"/>
              </a:rPr>
              <a:t>ai requisiti di carattere generale e</a:t>
            </a:r>
          </a:p>
          <a:p>
            <a:pPr algn="just"/>
            <a:r>
              <a:rPr lang="it-IT" sz="2400" dirty="0">
                <a:latin typeface="+mj-lt"/>
              </a:rPr>
              <a:t>se necessari, a quelli inerenti alla capacità economico-finanziaria e tecnico-professionale</a:t>
            </a:r>
          </a:p>
        </p:txBody>
      </p:sp>
      <p:sp>
        <p:nvSpPr>
          <p:cNvPr id="6" name="CasellaDiTesto 5">
            <a:extLst>
              <a:ext uri="{FF2B5EF4-FFF2-40B4-BE49-F238E27FC236}">
                <a16:creationId xmlns:a16="http://schemas.microsoft.com/office/drawing/2014/main" xmlns="" id="{2B0C4782-1B04-171D-6CA4-18C4CCB952D8}"/>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2DEADC7-108B-A12D-431E-2BFCA0872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497495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Il comma 2 prevede che in caso di affidamento diretto detto provvedimento </a:t>
            </a:r>
            <a:r>
              <a:rPr lang="it-IT" sz="2400" b="1" dirty="0">
                <a:latin typeface="+mj-lt"/>
              </a:rPr>
              <a:t>sia direttamente costitutivo dell’affidamento</a:t>
            </a:r>
            <a:r>
              <a:rPr lang="it-IT" sz="2400" dirty="0">
                <a:latin typeface="+mj-lt"/>
              </a:rPr>
              <a:t> e ne indica il contenuto </a:t>
            </a:r>
            <a:r>
              <a:rPr lang="it-IT" sz="2400" b="1" dirty="0">
                <a:latin typeface="+mj-lt"/>
              </a:rPr>
              <a:t>minimo</a:t>
            </a:r>
            <a:r>
              <a:rPr lang="it-IT" sz="2400" dirty="0">
                <a:latin typeface="+mj-lt"/>
              </a:rPr>
              <a:t>. </a:t>
            </a:r>
          </a:p>
          <a:p>
            <a:pPr marL="109728" indent="0" algn="just">
              <a:buNone/>
            </a:pPr>
            <a:endParaRPr lang="it-IT" sz="2400" dirty="0">
              <a:latin typeface="+mj-lt"/>
            </a:endParaRPr>
          </a:p>
          <a:p>
            <a:pPr marL="109728" indent="0" algn="just">
              <a:buNone/>
            </a:pPr>
            <a:r>
              <a:rPr lang="it-IT" sz="2400" dirty="0">
                <a:latin typeface="+mj-lt"/>
              </a:rPr>
              <a:t>L’esistenza di una norma specifica per l’affidamento diretto, contrapposta a quella di cui al comma 1 che riguarda le procedure, </a:t>
            </a:r>
            <a:r>
              <a:rPr lang="it-IT" sz="2400" b="1" u="sng" dirty="0">
                <a:latin typeface="+mj-lt"/>
              </a:rPr>
              <a:t>evidenzia che il primo non costituisce “procedura”</a:t>
            </a:r>
            <a:r>
              <a:rPr lang="it-IT" sz="2400" dirty="0">
                <a:latin typeface="+mj-lt"/>
              </a:rPr>
              <a:t>.</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27805970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3. Le stazioni appaltanti e gli enti concedenti concludono le procedure di selezione nei termini indicati nell’</a:t>
            </a:r>
            <a:r>
              <a:rPr lang="it-IT" sz="2400" b="1" dirty="0">
                <a:latin typeface="+mj-lt"/>
              </a:rPr>
              <a:t>allegato I.3</a:t>
            </a:r>
            <a:r>
              <a:rPr lang="it-IT" sz="2400" dirty="0">
                <a:latin typeface="+mj-lt"/>
              </a:rPr>
              <a:t>. Il superamento dei termini </a:t>
            </a:r>
          </a:p>
          <a:p>
            <a:pPr algn="just"/>
            <a:r>
              <a:rPr lang="it-IT" sz="2400" dirty="0">
                <a:latin typeface="+mj-lt"/>
              </a:rPr>
              <a:t>costituisce </a:t>
            </a:r>
            <a:r>
              <a:rPr lang="it-IT" sz="2400" b="1" dirty="0">
                <a:latin typeface="+mj-lt"/>
              </a:rPr>
              <a:t>silenzio inadempimento </a:t>
            </a:r>
            <a:r>
              <a:rPr lang="it-IT" sz="2400" dirty="0">
                <a:latin typeface="+mj-lt"/>
              </a:rPr>
              <a:t>e </a:t>
            </a:r>
          </a:p>
          <a:p>
            <a:pPr algn="just"/>
            <a:r>
              <a:rPr lang="it-IT" sz="2400" dirty="0">
                <a:latin typeface="+mj-lt"/>
              </a:rPr>
              <a:t>rileva anche al fine della verifica del rispetto del dovere di buona fede, </a:t>
            </a:r>
            <a:r>
              <a:rPr lang="it-IT" sz="2400" u="sng" dirty="0">
                <a:latin typeface="+mj-lt"/>
              </a:rPr>
              <a:t>anche in pendenza di contenzioso</a:t>
            </a:r>
          </a:p>
        </p:txBody>
      </p:sp>
      <p:sp>
        <p:nvSpPr>
          <p:cNvPr id="6" name="CasellaDiTesto 5">
            <a:extLst>
              <a:ext uri="{FF2B5EF4-FFF2-40B4-BE49-F238E27FC236}">
                <a16:creationId xmlns:a16="http://schemas.microsoft.com/office/drawing/2014/main" xmlns="" id="{0EB7E2DA-1FDF-2C82-88EC-56A729429885}"/>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8D14BE1B-178C-BEB1-B566-F0F583128A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780475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17 Fasi delle procedure di affidamento. </a:t>
            </a:r>
            <a:r>
              <a:rPr lang="it-IT" sz="2400" b="1" u="sng" dirty="0">
                <a:latin typeface="+mj-lt"/>
              </a:rPr>
              <a:t>Allegato I.3</a:t>
            </a:r>
          </a:p>
          <a:p>
            <a:pPr marL="109728" indent="0" algn="just">
              <a:buNone/>
            </a:pPr>
            <a:endParaRPr lang="it-IT" sz="2400" dirty="0">
              <a:latin typeface="+mj-lt"/>
            </a:endParaRPr>
          </a:p>
          <a:p>
            <a:pPr marL="109728" indent="0" algn="just">
              <a:buNone/>
            </a:pPr>
            <a:r>
              <a:rPr lang="it-IT" sz="2400" dirty="0">
                <a:latin typeface="+mj-lt"/>
              </a:rPr>
              <a:t>Termini offerta </a:t>
            </a:r>
            <a:r>
              <a:rPr lang="it-IT" sz="2400" b="1" dirty="0">
                <a:latin typeface="+mj-lt"/>
              </a:rPr>
              <a:t>economicamente più vantaggiosa</a:t>
            </a:r>
            <a:r>
              <a:rPr lang="it-IT" sz="2400" dirty="0">
                <a:latin typeface="+mj-lt"/>
              </a:rPr>
              <a:t>:</a:t>
            </a:r>
          </a:p>
          <a:p>
            <a:pPr marL="109728" indent="0" algn="just">
              <a:buNone/>
            </a:pPr>
            <a:r>
              <a:rPr lang="it-IT" sz="2400" dirty="0">
                <a:latin typeface="+mj-lt"/>
              </a:rPr>
              <a:t>a) procedura </a:t>
            </a:r>
            <a:r>
              <a:rPr lang="it-IT" sz="2400" b="1" dirty="0">
                <a:latin typeface="+mj-lt"/>
              </a:rPr>
              <a:t>aperta</a:t>
            </a:r>
            <a:r>
              <a:rPr lang="it-IT" sz="2400" dirty="0">
                <a:latin typeface="+mj-lt"/>
              </a:rPr>
              <a:t>: </a:t>
            </a:r>
            <a:r>
              <a:rPr lang="it-IT" sz="2400" u="sng" dirty="0">
                <a:latin typeface="+mj-lt"/>
              </a:rPr>
              <a:t>nove</a:t>
            </a:r>
            <a:r>
              <a:rPr lang="it-IT" sz="2400" dirty="0">
                <a:latin typeface="+mj-lt"/>
              </a:rPr>
              <a:t> mesi;</a:t>
            </a:r>
          </a:p>
          <a:p>
            <a:pPr marL="109728" indent="0" algn="just">
              <a:buNone/>
            </a:pPr>
            <a:r>
              <a:rPr lang="it-IT" sz="2400" dirty="0">
                <a:latin typeface="+mj-lt"/>
              </a:rPr>
              <a:t>b) procedura </a:t>
            </a:r>
            <a:r>
              <a:rPr lang="it-IT" sz="2400" b="1" dirty="0">
                <a:latin typeface="+mj-lt"/>
              </a:rPr>
              <a:t>ristretta</a:t>
            </a:r>
            <a:r>
              <a:rPr lang="it-IT" sz="2400" dirty="0">
                <a:latin typeface="+mj-lt"/>
              </a:rPr>
              <a:t>: </a:t>
            </a:r>
            <a:r>
              <a:rPr lang="it-IT" sz="2400" u="sng" dirty="0">
                <a:latin typeface="+mj-lt"/>
              </a:rPr>
              <a:t>dieci</a:t>
            </a:r>
            <a:r>
              <a:rPr lang="it-IT" sz="2400" dirty="0">
                <a:latin typeface="+mj-lt"/>
              </a:rPr>
              <a:t> mesi; […]</a:t>
            </a:r>
          </a:p>
          <a:p>
            <a:pPr marL="109728" indent="0" algn="just">
              <a:buNone/>
            </a:pPr>
            <a:r>
              <a:rPr lang="it-IT" sz="2400" dirty="0">
                <a:latin typeface="+mj-lt"/>
              </a:rPr>
              <a:t>d) procedura </a:t>
            </a:r>
            <a:r>
              <a:rPr lang="it-IT" sz="2400" b="1" dirty="0">
                <a:latin typeface="+mj-lt"/>
              </a:rPr>
              <a:t>negoziata</a:t>
            </a:r>
            <a:r>
              <a:rPr lang="it-IT" sz="2400" dirty="0">
                <a:latin typeface="+mj-lt"/>
              </a:rPr>
              <a:t> senza previa pubblicazione di un bando di gara: </a:t>
            </a:r>
            <a:r>
              <a:rPr lang="it-IT" sz="2400" u="sng" dirty="0">
                <a:latin typeface="+mj-lt"/>
              </a:rPr>
              <a:t>quattro</a:t>
            </a:r>
            <a:r>
              <a:rPr lang="it-IT" sz="2400" dirty="0">
                <a:latin typeface="+mj-lt"/>
              </a:rPr>
              <a:t> mesi; […] </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48296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17 Fasi delle procedure di affidamento. </a:t>
            </a:r>
            <a:r>
              <a:rPr lang="it-IT" sz="2400" b="1" u="sng" dirty="0">
                <a:latin typeface="+mj-lt"/>
              </a:rPr>
              <a:t>Allegato I.3</a:t>
            </a:r>
          </a:p>
          <a:p>
            <a:pPr marL="109728" indent="0" algn="just">
              <a:buNone/>
            </a:pPr>
            <a:endParaRPr lang="it-IT" sz="2400" dirty="0">
              <a:latin typeface="+mj-lt"/>
            </a:endParaRPr>
          </a:p>
          <a:p>
            <a:pPr marL="109728" indent="0" algn="just">
              <a:buNone/>
            </a:pPr>
            <a:r>
              <a:rPr lang="it-IT" sz="2400" dirty="0">
                <a:latin typeface="+mj-lt"/>
              </a:rPr>
              <a:t>Termini presso </a:t>
            </a:r>
            <a:r>
              <a:rPr lang="it-IT" sz="2400" b="1" dirty="0">
                <a:latin typeface="+mj-lt"/>
              </a:rPr>
              <a:t>più basso</a:t>
            </a:r>
            <a:r>
              <a:rPr lang="it-IT" sz="2400" dirty="0">
                <a:latin typeface="+mj-lt"/>
              </a:rPr>
              <a:t>:</a:t>
            </a:r>
          </a:p>
          <a:p>
            <a:pPr marL="109728" indent="0" algn="just">
              <a:buNone/>
            </a:pPr>
            <a:r>
              <a:rPr lang="it-IT" sz="2400" dirty="0">
                <a:latin typeface="+mj-lt"/>
              </a:rPr>
              <a:t>a) procedura </a:t>
            </a:r>
            <a:r>
              <a:rPr lang="it-IT" sz="2400" b="1" dirty="0">
                <a:latin typeface="+mj-lt"/>
              </a:rPr>
              <a:t>aperta</a:t>
            </a:r>
            <a:r>
              <a:rPr lang="it-IT" sz="2400" dirty="0">
                <a:latin typeface="+mj-lt"/>
              </a:rPr>
              <a:t>: </a:t>
            </a:r>
            <a:r>
              <a:rPr lang="it-IT" sz="2400" u="sng" dirty="0">
                <a:latin typeface="+mj-lt"/>
              </a:rPr>
              <a:t>cinque</a:t>
            </a:r>
            <a:r>
              <a:rPr lang="it-IT" sz="2400" dirty="0">
                <a:latin typeface="+mj-lt"/>
              </a:rPr>
              <a:t> mesi;</a:t>
            </a:r>
          </a:p>
          <a:p>
            <a:pPr marL="109728" indent="0" algn="just">
              <a:buNone/>
            </a:pPr>
            <a:r>
              <a:rPr lang="it-IT" sz="2400" dirty="0">
                <a:latin typeface="+mj-lt"/>
              </a:rPr>
              <a:t>b) procedura </a:t>
            </a:r>
            <a:r>
              <a:rPr lang="it-IT" sz="2400" b="1" dirty="0">
                <a:latin typeface="+mj-lt"/>
              </a:rPr>
              <a:t>ristretta</a:t>
            </a:r>
            <a:r>
              <a:rPr lang="it-IT" sz="2400" dirty="0">
                <a:latin typeface="+mj-lt"/>
              </a:rPr>
              <a:t>: </a:t>
            </a:r>
            <a:r>
              <a:rPr lang="it-IT" sz="2400" u="sng" dirty="0">
                <a:latin typeface="+mj-lt"/>
              </a:rPr>
              <a:t>sei</a:t>
            </a:r>
            <a:r>
              <a:rPr lang="it-IT" sz="2400" dirty="0">
                <a:latin typeface="+mj-lt"/>
              </a:rPr>
              <a:t> mesi; […]</a:t>
            </a:r>
          </a:p>
          <a:p>
            <a:pPr marL="109728" indent="0" algn="just">
              <a:buNone/>
            </a:pPr>
            <a:r>
              <a:rPr lang="it-IT" sz="2400" dirty="0">
                <a:latin typeface="+mj-lt"/>
              </a:rPr>
              <a:t>d) procedura </a:t>
            </a:r>
            <a:r>
              <a:rPr lang="it-IT" sz="2400" b="1" dirty="0">
                <a:latin typeface="+mj-lt"/>
              </a:rPr>
              <a:t>negoziata</a:t>
            </a:r>
            <a:r>
              <a:rPr lang="it-IT" sz="2400" dirty="0">
                <a:latin typeface="+mj-lt"/>
              </a:rPr>
              <a:t> senza previa pubblicazione di un bando di gara: </a:t>
            </a:r>
            <a:r>
              <a:rPr lang="it-IT" sz="2400" u="sng" dirty="0">
                <a:latin typeface="+mj-lt"/>
              </a:rPr>
              <a:t>tre</a:t>
            </a:r>
            <a:r>
              <a:rPr lang="it-IT" sz="2400" dirty="0">
                <a:latin typeface="+mj-lt"/>
              </a:rPr>
              <a:t> mesi.</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224189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Allegato I.3</a:t>
            </a:r>
          </a:p>
          <a:p>
            <a:pPr marL="109728" indent="0" algn="just">
              <a:buNone/>
            </a:pPr>
            <a:endParaRPr lang="it-IT" sz="2400" dirty="0">
              <a:latin typeface="+mj-lt"/>
            </a:endParaRPr>
          </a:p>
          <a:p>
            <a:pPr marL="109728" indent="0" algn="just">
              <a:buNone/>
            </a:pPr>
            <a:r>
              <a:rPr lang="it-IT" sz="2400" dirty="0">
                <a:latin typeface="+mj-lt"/>
              </a:rPr>
              <a:t>Il concetto di “gara”, cui applicare i termini indicati nell’allegato, comprende tutti gli adempimenti compresi tra la </a:t>
            </a:r>
            <a:r>
              <a:rPr lang="it-IT" sz="2400" b="1" dirty="0">
                <a:latin typeface="+mj-lt"/>
              </a:rPr>
              <a:t>pubblicazione</a:t>
            </a:r>
            <a:r>
              <a:rPr lang="it-IT" sz="2400" dirty="0">
                <a:latin typeface="+mj-lt"/>
              </a:rPr>
              <a:t> del bando o l’invio dell’invito ad offrire e l’</a:t>
            </a:r>
            <a:r>
              <a:rPr lang="it-IT" sz="2400" b="1" dirty="0">
                <a:latin typeface="+mj-lt"/>
              </a:rPr>
              <a:t>individuazione della migliore offerta</a:t>
            </a:r>
            <a:r>
              <a:rPr lang="it-IT" sz="2400" dirty="0">
                <a:latin typeface="+mj-lt"/>
              </a:rPr>
              <a:t>; i tempi necessari all’espletamento </a:t>
            </a:r>
          </a:p>
          <a:p>
            <a:pPr algn="just"/>
            <a:r>
              <a:rPr lang="it-IT" sz="2400" dirty="0">
                <a:latin typeface="+mj-lt"/>
              </a:rPr>
              <a:t>dell’eventuale verifica di </a:t>
            </a:r>
            <a:r>
              <a:rPr lang="it-IT" sz="2400" b="1" dirty="0">
                <a:latin typeface="+mj-lt"/>
              </a:rPr>
              <a:t>anomalia</a:t>
            </a:r>
            <a:r>
              <a:rPr lang="it-IT" sz="2400" dirty="0">
                <a:latin typeface="+mj-lt"/>
              </a:rPr>
              <a:t> </a:t>
            </a:r>
          </a:p>
          <a:p>
            <a:pPr algn="just"/>
            <a:r>
              <a:rPr lang="it-IT" sz="2400" dirty="0">
                <a:latin typeface="+mj-lt"/>
              </a:rPr>
              <a:t>e all’effettuazione della (necessaria) </a:t>
            </a:r>
            <a:r>
              <a:rPr lang="it-IT" sz="2400" b="1" dirty="0">
                <a:latin typeface="+mj-lt"/>
              </a:rPr>
              <a:t>verifica</a:t>
            </a:r>
            <a:r>
              <a:rPr lang="it-IT" sz="2400" dirty="0">
                <a:latin typeface="+mj-lt"/>
              </a:rPr>
              <a:t> sul possesso dei requisiti dichiarati dal concorrente aggiudicatario per partecipare alla procedura</a:t>
            </a:r>
          </a:p>
          <a:p>
            <a:pPr marL="109728" indent="0" algn="ctr">
              <a:buNone/>
            </a:pPr>
            <a:r>
              <a:rPr lang="it-IT" sz="2400" b="1" dirty="0">
                <a:latin typeface="+mj-lt"/>
              </a:rPr>
              <a:t>si aggiungono a</a:t>
            </a:r>
          </a:p>
          <a:p>
            <a:pPr marL="109728" indent="0" algn="ctr">
              <a:buNone/>
            </a:pPr>
            <a:r>
              <a:rPr lang="it-IT" sz="2400" dirty="0">
                <a:latin typeface="+mj-lt"/>
              </a:rPr>
              <a:t>quelli previsti per lo svolgimento delle gare.</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5652365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5. L’organo preposto alla valutazione delle offerte predispone la </a:t>
            </a:r>
            <a:r>
              <a:rPr lang="it-IT" sz="2400" b="1" u="sng" dirty="0">
                <a:latin typeface="+mj-lt"/>
              </a:rPr>
              <a:t>proposta di aggiudicazione</a:t>
            </a:r>
            <a:r>
              <a:rPr lang="it-IT" sz="2400" dirty="0">
                <a:latin typeface="+mj-lt"/>
              </a:rPr>
              <a:t> alla migliore offerta non anomala. </a:t>
            </a:r>
          </a:p>
          <a:p>
            <a:pPr marL="109728" indent="0" algn="just">
              <a:buNone/>
            </a:pPr>
            <a:endParaRPr lang="it-IT" sz="2400" dirty="0">
              <a:latin typeface="+mj-lt"/>
            </a:endParaRPr>
          </a:p>
          <a:p>
            <a:pPr marL="109728" indent="0" algn="just">
              <a:buNone/>
            </a:pPr>
            <a:r>
              <a:rPr lang="it-IT" sz="2400" dirty="0">
                <a:latin typeface="+mj-lt"/>
              </a:rPr>
              <a:t>L’organo competente a disporre l’aggiudicazione esamina la proposta, e, se la ritiene legittima e conforme all’interesse pubblico, </a:t>
            </a:r>
            <a:r>
              <a:rPr lang="it-IT" sz="2400" u="sng" dirty="0">
                <a:latin typeface="+mj-lt"/>
              </a:rPr>
              <a:t>dopo aver verificato il possesso dei requisiti in capo all’offerente</a:t>
            </a:r>
            <a:r>
              <a:rPr lang="it-IT" sz="2400" dirty="0">
                <a:latin typeface="+mj-lt"/>
              </a:rPr>
              <a:t>, dispone </a:t>
            </a:r>
            <a:r>
              <a:rPr lang="it-IT" sz="2400" b="1" dirty="0">
                <a:latin typeface="+mj-lt"/>
              </a:rPr>
              <a:t>l’aggiudicazione, che è immediatamente efficace</a:t>
            </a:r>
            <a:r>
              <a:rPr lang="it-IT" sz="2400" dirty="0">
                <a:latin typeface="+mj-lt"/>
              </a:rPr>
              <a:t>.</a:t>
            </a:r>
          </a:p>
        </p:txBody>
      </p:sp>
      <p:sp>
        <p:nvSpPr>
          <p:cNvPr id="6" name="CasellaDiTesto 5">
            <a:extLst>
              <a:ext uri="{FF2B5EF4-FFF2-40B4-BE49-F238E27FC236}">
                <a16:creationId xmlns:a16="http://schemas.microsoft.com/office/drawing/2014/main" xmlns="" id="{DC721FD9-7D97-2DD3-7878-16FE9FC7BDCB}"/>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2AB2717C-B80C-A09A-8CC4-4EC91124C2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560488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17 Fasi delle procedure di affidamento</a:t>
            </a:r>
          </a:p>
          <a:p>
            <a:pPr marL="109728" indent="0" algn="just">
              <a:buNone/>
            </a:pPr>
            <a:endParaRPr lang="it-IT" sz="2400" dirty="0">
              <a:latin typeface="+mj-lt"/>
            </a:endParaRPr>
          </a:p>
          <a:p>
            <a:pPr marL="109728" indent="0" algn="just">
              <a:buNone/>
            </a:pPr>
            <a:r>
              <a:rPr lang="it-IT" sz="2400" dirty="0">
                <a:latin typeface="+mj-lt"/>
              </a:rPr>
              <a:t>L’aggiudicazione viene disposta dall’organo competente della stazione</a:t>
            </a:r>
          </a:p>
          <a:p>
            <a:pPr marL="109728" indent="0" algn="just">
              <a:buNone/>
            </a:pPr>
            <a:r>
              <a:rPr lang="it-IT" sz="2400" dirty="0">
                <a:latin typeface="+mj-lt"/>
              </a:rPr>
              <a:t>appaltante o ente concedente </a:t>
            </a:r>
            <a:r>
              <a:rPr lang="it-IT" sz="2400" b="1" u="sng" dirty="0">
                <a:latin typeface="+mj-lt"/>
              </a:rPr>
              <a:t>dopo</a:t>
            </a:r>
            <a:r>
              <a:rPr lang="it-IT" sz="2400" dirty="0">
                <a:latin typeface="+mj-lt"/>
              </a:rPr>
              <a:t> effettuato positivamente il </a:t>
            </a:r>
            <a:r>
              <a:rPr lang="it-IT" sz="2400" b="1" u="sng" dirty="0">
                <a:latin typeface="+mj-lt"/>
              </a:rPr>
              <a:t>controllo dei requisiti</a:t>
            </a:r>
            <a:r>
              <a:rPr lang="it-IT" sz="2400" dirty="0">
                <a:latin typeface="+mj-lt"/>
              </a:rPr>
              <a:t> in capo all’aggiudicatario, </a:t>
            </a:r>
            <a:r>
              <a:rPr lang="it-IT" sz="2400" u="sng" dirty="0">
                <a:latin typeface="+mj-lt"/>
              </a:rPr>
              <a:t>successivamente</a:t>
            </a:r>
            <a:r>
              <a:rPr lang="it-IT" sz="2400" dirty="0">
                <a:latin typeface="+mj-lt"/>
              </a:rPr>
              <a:t> al </a:t>
            </a:r>
            <a:r>
              <a:rPr lang="it-IT" sz="2400" u="sng" dirty="0">
                <a:latin typeface="+mj-lt"/>
              </a:rPr>
              <a:t>quale</a:t>
            </a:r>
            <a:r>
              <a:rPr lang="it-IT" sz="2400" dirty="0">
                <a:latin typeface="+mj-lt"/>
              </a:rPr>
              <a:t> </a:t>
            </a:r>
          </a:p>
          <a:p>
            <a:pPr algn="just"/>
            <a:r>
              <a:rPr lang="it-IT" sz="2400" dirty="0">
                <a:latin typeface="+mj-lt"/>
              </a:rPr>
              <a:t>il contratto potrà essere stipulato </a:t>
            </a:r>
          </a:p>
          <a:p>
            <a:pPr algn="just"/>
            <a:r>
              <a:rPr lang="it-IT" sz="2400" dirty="0">
                <a:latin typeface="+mj-lt"/>
              </a:rPr>
              <a:t>o ne potrà essere iniziata l’esecuzione in via di urgenza.</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20152185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18 Il Contratto e la sua stipulazione</a:t>
            </a:r>
          </a:p>
          <a:p>
            <a:pPr marL="109728" indent="0" algn="just">
              <a:buNone/>
            </a:pPr>
            <a:endParaRPr lang="it-IT" sz="2400" dirty="0">
              <a:latin typeface="+mj-lt"/>
            </a:endParaRPr>
          </a:p>
          <a:p>
            <a:pPr marL="109728" indent="0" algn="just">
              <a:buNone/>
            </a:pPr>
            <a:r>
              <a:rPr lang="it-IT" sz="2400" dirty="0">
                <a:latin typeface="+mj-lt"/>
              </a:rPr>
              <a:t>Il contratto è stipulato, a pena di nullità, in forma scritta ai sensi dell’</a:t>
            </a:r>
            <a:r>
              <a:rPr lang="it-IT" sz="2400" b="1" u="sng" dirty="0">
                <a:latin typeface="+mj-lt"/>
              </a:rPr>
              <a:t>allegato I.1</a:t>
            </a:r>
            <a:r>
              <a:rPr lang="it-IT" sz="2400" dirty="0">
                <a:latin typeface="+mj-lt"/>
              </a:rPr>
              <a:t>, articolo 3, lettera b), in </a:t>
            </a:r>
            <a:r>
              <a:rPr lang="it-IT" sz="2400" b="1" dirty="0">
                <a:latin typeface="+mj-lt"/>
              </a:rPr>
              <a:t>modalità elettronica</a:t>
            </a:r>
            <a:r>
              <a:rPr lang="it-IT" sz="2400" dirty="0">
                <a:latin typeface="+mj-lt"/>
              </a:rPr>
              <a:t> secondo le norme vigenti per ciascuna stazione appaltante,</a:t>
            </a:r>
          </a:p>
          <a:p>
            <a:pPr algn="just">
              <a:buFontTx/>
              <a:buChar char="-"/>
            </a:pPr>
            <a:r>
              <a:rPr lang="it-IT" sz="2400" dirty="0">
                <a:latin typeface="+mj-lt"/>
              </a:rPr>
              <a:t>in forma pubblica amministrativa a cura dell’Ufficiale rogante della stazione appaltante</a:t>
            </a:r>
          </a:p>
          <a:p>
            <a:pPr algn="just">
              <a:buFontTx/>
              <a:buChar char="-"/>
            </a:pPr>
            <a:r>
              <a:rPr lang="it-IT" sz="2400" dirty="0">
                <a:latin typeface="+mj-lt"/>
              </a:rPr>
              <a:t>con atto pubblico notarile informatico </a:t>
            </a:r>
          </a:p>
          <a:p>
            <a:pPr algn="just">
              <a:buFontTx/>
              <a:buChar char="-"/>
            </a:pPr>
            <a:r>
              <a:rPr lang="it-IT" sz="2400" dirty="0">
                <a:latin typeface="+mj-lt"/>
              </a:rPr>
              <a:t>oppure mediante scrittura privata. </a:t>
            </a:r>
          </a:p>
        </p:txBody>
      </p:sp>
      <p:sp>
        <p:nvSpPr>
          <p:cNvPr id="6" name="CasellaDiTesto 5">
            <a:extLst>
              <a:ext uri="{FF2B5EF4-FFF2-40B4-BE49-F238E27FC236}">
                <a16:creationId xmlns:a16="http://schemas.microsoft.com/office/drawing/2014/main" xmlns="" id="{2B5D8A35-0027-284B-4A58-56605AD0FEE3}"/>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6F24278E-2BBD-8E40-B0B0-2ABC8C44E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224330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18 Il Contratto e la sua stipulazione</a:t>
            </a:r>
          </a:p>
          <a:p>
            <a:pPr marL="109728" indent="0" algn="just">
              <a:buNone/>
            </a:pPr>
            <a:endParaRPr lang="it-IT" sz="2400" dirty="0">
              <a:latin typeface="+mj-lt"/>
            </a:endParaRPr>
          </a:p>
          <a:p>
            <a:pPr marL="109728" indent="0" algn="just">
              <a:buNone/>
            </a:pPr>
            <a:r>
              <a:rPr lang="it-IT" sz="2400" dirty="0">
                <a:latin typeface="+mj-lt"/>
              </a:rPr>
              <a:t>In caso di procedura </a:t>
            </a:r>
            <a:r>
              <a:rPr lang="it-IT" sz="2400" b="1" dirty="0">
                <a:latin typeface="+mj-lt"/>
              </a:rPr>
              <a:t>negoziata</a:t>
            </a:r>
            <a:r>
              <a:rPr lang="it-IT" sz="2400" dirty="0">
                <a:latin typeface="+mj-lt"/>
              </a:rPr>
              <a:t> oppure per gli </a:t>
            </a:r>
            <a:r>
              <a:rPr lang="it-IT" sz="2400" b="1" dirty="0">
                <a:latin typeface="+mj-lt"/>
              </a:rPr>
              <a:t>affidamenti</a:t>
            </a:r>
            <a:r>
              <a:rPr lang="it-IT" sz="2400" dirty="0">
                <a:latin typeface="+mj-lt"/>
              </a:rPr>
              <a:t> diretti, mediante </a:t>
            </a:r>
            <a:r>
              <a:rPr lang="it-IT" sz="2400" b="1" u="sng" dirty="0">
                <a:latin typeface="+mj-lt"/>
              </a:rPr>
              <a:t>corrispondenza secondo l'uso commerciale</a:t>
            </a:r>
            <a:r>
              <a:rPr lang="it-IT" sz="2400" dirty="0">
                <a:latin typeface="+mj-lt"/>
              </a:rPr>
              <a:t>, consistente in un apposito scambio di lettere, anche tramite posta elettronica certificata o strumenti analoghi negli altri Stati membri. I capitolati e il computo metrico estimativo, </a:t>
            </a:r>
            <a:r>
              <a:rPr lang="it-IT" sz="2400" u="sng" dirty="0">
                <a:latin typeface="+mj-lt"/>
              </a:rPr>
              <a:t>richiamati nel bando o nell'invito, fanno parte integrante del contratto</a:t>
            </a:r>
            <a:r>
              <a:rPr lang="it-IT" sz="2400" dirty="0">
                <a:latin typeface="+mj-lt"/>
              </a:rPr>
              <a:t>.</a:t>
            </a:r>
          </a:p>
        </p:txBody>
      </p:sp>
      <p:sp>
        <p:nvSpPr>
          <p:cNvPr id="6" name="CasellaDiTesto 5">
            <a:extLst>
              <a:ext uri="{FF2B5EF4-FFF2-40B4-BE49-F238E27FC236}">
                <a16:creationId xmlns:a16="http://schemas.microsoft.com/office/drawing/2014/main" xmlns="" id="{2F5CAFE3-F6E6-4345-D750-214E8CAC4C84}"/>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3E13E37C-3920-191C-5AD1-FA4B2EA870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51792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18 Il Contratto e la sua stipulazione</a:t>
            </a:r>
          </a:p>
          <a:p>
            <a:pPr marL="109728" indent="0" algn="just">
              <a:buNone/>
            </a:pPr>
            <a:endParaRPr lang="it-IT" sz="2400" dirty="0">
              <a:latin typeface="+mj-lt"/>
            </a:endParaRPr>
          </a:p>
          <a:p>
            <a:pPr marL="109728" indent="0" algn="just">
              <a:buNone/>
            </a:pPr>
            <a:r>
              <a:rPr lang="it-IT" sz="2400" dirty="0">
                <a:latin typeface="+mj-lt"/>
              </a:rPr>
              <a:t>2. Divenuta efficace l’aggiudicazione ai sensi dell’articolo 17, comma 5 e fatto salvo l’esercizio dei poteri di autotutela, la stipula del contratto ha luogo entro i </a:t>
            </a:r>
            <a:r>
              <a:rPr lang="it-IT" sz="2400" b="1" dirty="0">
                <a:latin typeface="+mj-lt"/>
              </a:rPr>
              <a:t>successivi 60 giorni anche in pendenza di contenzioso</a:t>
            </a:r>
            <a:r>
              <a:rPr lang="it-IT" sz="2400" dirty="0">
                <a:latin typeface="+mj-lt"/>
              </a:rPr>
              <a:t>. </a:t>
            </a:r>
          </a:p>
        </p:txBody>
      </p:sp>
      <p:sp>
        <p:nvSpPr>
          <p:cNvPr id="6" name="CasellaDiTesto 5">
            <a:extLst>
              <a:ext uri="{FF2B5EF4-FFF2-40B4-BE49-F238E27FC236}">
                <a16:creationId xmlns:a16="http://schemas.microsoft.com/office/drawing/2014/main" xmlns="" id="{C762E05A-0D04-87C5-40B8-85954DFE282B}"/>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D9E29783-32D2-8E99-163A-D4DFDFA31D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431211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18 Il Contratto e la sua stipulazione</a:t>
            </a:r>
          </a:p>
          <a:p>
            <a:pPr marL="109728" indent="0" algn="just">
              <a:buNone/>
            </a:pPr>
            <a:endParaRPr lang="it-IT" sz="2400" dirty="0">
              <a:latin typeface="+mj-lt"/>
            </a:endParaRPr>
          </a:p>
          <a:p>
            <a:pPr marL="109728" indent="0" algn="just">
              <a:buNone/>
            </a:pPr>
            <a:r>
              <a:rPr lang="it-IT" sz="2400" dirty="0">
                <a:latin typeface="+mj-lt"/>
              </a:rPr>
              <a:t>10. Con la tabella di cui all’</a:t>
            </a:r>
            <a:r>
              <a:rPr lang="it-IT" sz="2400" b="1" dirty="0">
                <a:latin typeface="+mj-lt"/>
              </a:rPr>
              <a:t>allegato I.4</a:t>
            </a:r>
            <a:r>
              <a:rPr lang="it-IT" sz="2400" dirty="0">
                <a:latin typeface="+mj-lt"/>
              </a:rPr>
              <a:t> al codice è individuato il valore dell’imposta di bollo che l’appaltatore assolve </a:t>
            </a:r>
            <a:r>
              <a:rPr lang="it-IT" sz="2400" b="1" i="1" u="sng" dirty="0">
                <a:latin typeface="+mj-lt"/>
              </a:rPr>
              <a:t>una tantum</a:t>
            </a:r>
            <a:r>
              <a:rPr lang="it-IT" sz="2400" b="1" i="1" dirty="0">
                <a:latin typeface="+mj-lt"/>
              </a:rPr>
              <a:t> </a:t>
            </a:r>
            <a:r>
              <a:rPr lang="it-IT" sz="2400" dirty="0">
                <a:latin typeface="+mj-lt"/>
              </a:rPr>
              <a:t>al momento della stipula del contratto e in proporzione al valore dello stesso.</a:t>
            </a:r>
          </a:p>
          <a:p>
            <a:pPr marL="109728" indent="0" algn="just">
              <a:buNone/>
            </a:pPr>
            <a:endParaRPr lang="it-IT" sz="2400" dirty="0">
              <a:latin typeface="+mj-lt"/>
            </a:endParaRPr>
          </a:p>
          <a:p>
            <a:pPr marL="109728" indent="0" algn="just">
              <a:buNone/>
            </a:pPr>
            <a:r>
              <a:rPr lang="it-IT" sz="2400" dirty="0">
                <a:latin typeface="+mj-lt"/>
              </a:rPr>
              <a:t>Con la medesima tabella vengono </a:t>
            </a:r>
            <a:r>
              <a:rPr lang="it-IT" sz="2400" b="1" dirty="0">
                <a:latin typeface="+mj-lt"/>
              </a:rPr>
              <a:t>sostituite le modalità di calcolo e versamento dell’imposta di bollo</a:t>
            </a:r>
            <a:r>
              <a:rPr lang="it-IT" sz="2400" dirty="0">
                <a:latin typeface="+mj-lt"/>
              </a:rPr>
              <a:t> di cui al decreto del Presidente della Repubblica 26 ottobre 1972, n. 642 in materia di contratti pubblici disciplinati dal codice.</a:t>
            </a:r>
          </a:p>
        </p:txBody>
      </p:sp>
      <p:sp>
        <p:nvSpPr>
          <p:cNvPr id="6" name="CasellaDiTesto 5">
            <a:extLst>
              <a:ext uri="{FF2B5EF4-FFF2-40B4-BE49-F238E27FC236}">
                <a16:creationId xmlns:a16="http://schemas.microsoft.com/office/drawing/2014/main" xmlns="" id="{6F21E123-74E0-BB00-E83B-1654DEFAAA23}"/>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7FCA236C-2C7F-CE6B-9188-EAED4D2BFF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482248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18 Il Contratto e la sua stipulazione. </a:t>
            </a:r>
            <a:r>
              <a:rPr lang="it-IT" sz="2400" b="1" u="sng" dirty="0">
                <a:latin typeface="+mj-lt"/>
              </a:rPr>
              <a:t>Allegato I.4</a:t>
            </a:r>
          </a:p>
          <a:p>
            <a:pPr marL="109728" indent="0" algn="just">
              <a:buNone/>
            </a:pPr>
            <a:endParaRPr lang="it-IT" sz="2400" dirty="0">
              <a:latin typeface="+mj-lt"/>
            </a:endParaRPr>
          </a:p>
          <a:p>
            <a:pPr marL="109728" indent="0" algn="just">
              <a:buNone/>
            </a:pPr>
            <a:r>
              <a:rPr lang="it-IT" sz="2400" dirty="0">
                <a:latin typeface="+mj-lt"/>
              </a:rPr>
              <a:t>2. L’imposta è determinata sulla base di scaglioni crescenti in relazione all’importo massimo previsto nel contratto, ivi comprese eventuali opzioni o rinnovi esplicitamente stabiliti. Sono esenti dall’imposta gli affidamenti di </a:t>
            </a:r>
            <a:r>
              <a:rPr lang="it-IT" sz="2400" b="1" u="sng" dirty="0">
                <a:latin typeface="+mj-lt"/>
              </a:rPr>
              <a:t>importo inferiore a 40.000 euro</a:t>
            </a:r>
            <a:r>
              <a:rPr lang="it-IT" sz="2400" dirty="0">
                <a:latin typeface="+mj-lt"/>
              </a:rPr>
              <a:t>.</a:t>
            </a:r>
          </a:p>
          <a:p>
            <a:pPr marL="109728" indent="0" algn="just">
              <a:buNone/>
            </a:pPr>
            <a:endParaRPr lang="it-IT" sz="2400" dirty="0">
              <a:latin typeface="+mj-lt"/>
            </a:endParaRPr>
          </a:p>
          <a:p>
            <a:pPr marL="109728" indent="0" algn="just">
              <a:buNone/>
            </a:pPr>
            <a:r>
              <a:rPr lang="it-IT" sz="2400" dirty="0">
                <a:latin typeface="+mj-lt"/>
              </a:rPr>
              <a:t>1. Il pagamento dell’imposta di cui all’articolo 1 ha natura sostituiva dell’imposta di bollo dovuta per tutti gli atti e documenti riguardanti la procedura di selezione e l’esecuzione dell’appalto, </a:t>
            </a:r>
            <a:r>
              <a:rPr lang="it-IT" sz="2400" b="1" dirty="0">
                <a:latin typeface="+mj-lt"/>
              </a:rPr>
              <a:t>fatta eccezione per le fatture</a:t>
            </a:r>
            <a:r>
              <a:rPr lang="it-IT" sz="2400" dirty="0">
                <a:latin typeface="+mj-lt"/>
              </a:rPr>
              <a:t>, note e simili di cui all’articolo 13, punto 1, della Tabella A allegata al decreto del Presidente della Repubblica 26 ottobre 1972, n. 642.</a:t>
            </a:r>
          </a:p>
        </p:txBody>
      </p:sp>
      <p:sp>
        <p:nvSpPr>
          <p:cNvPr id="6" name="CasellaDiTesto 5">
            <a:extLst>
              <a:ext uri="{FF2B5EF4-FFF2-40B4-BE49-F238E27FC236}">
                <a16:creationId xmlns:a16="http://schemas.microsoft.com/office/drawing/2014/main" xmlns="" id="{CB173113-0F49-05C0-892E-419D868F8EB4}"/>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2" name="Immagine 1">
            <a:extLst>
              <a:ext uri="{FF2B5EF4-FFF2-40B4-BE49-F238E27FC236}">
                <a16:creationId xmlns:a16="http://schemas.microsoft.com/office/drawing/2014/main" xmlns="" id="{A4459B2F-FF02-A75F-4A25-B85E9202CA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740828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blipFill dpi="0" rotWithShape="1">
            <a:blip r:embed="rId3">
              <a:alphaModFix amt="15000"/>
              <a:extLst>
                <a:ext uri="{837473B0-CC2E-450A-ABE3-18F120FF3D39}">
                  <a1611:picAttrSrcUrl xmlns:a1611="http://schemas.microsoft.com/office/drawing/2016/11/main" xmlns="" r:id="rId4"/>
                </a:ext>
              </a:extLst>
            </a:blip>
            <a:srcRect/>
            <a:stretch>
              <a:fillRect t="10000" b="10000"/>
            </a:stretch>
          </a:blipFill>
        </p:spPr>
        <p:txBody>
          <a:bodyPr>
            <a:noAutofit/>
          </a:bodyPr>
          <a:lstStyle/>
          <a:p>
            <a:pPr marL="109728" indent="0" algn="just">
              <a:buNone/>
            </a:pPr>
            <a:r>
              <a:rPr lang="it-IT" sz="2400" b="1" dirty="0">
                <a:latin typeface="+mj-lt"/>
              </a:rPr>
              <a:t>Art. 18 Il Contratto e la sua stipulazione. </a:t>
            </a:r>
            <a:r>
              <a:rPr lang="it-IT" sz="2400" b="1" u="sng" dirty="0">
                <a:latin typeface="+mj-lt"/>
              </a:rPr>
              <a:t>Allegato I.4</a:t>
            </a:r>
          </a:p>
          <a:p>
            <a:pPr marL="109728" indent="0" algn="just">
              <a:buNone/>
            </a:pPr>
            <a:endParaRPr lang="it-IT" sz="2400" dirty="0">
              <a:latin typeface="+mj-lt"/>
            </a:endParaRPr>
          </a:p>
        </p:txBody>
      </p:sp>
      <p:sp>
        <p:nvSpPr>
          <p:cNvPr id="6" name="CasellaDiTesto 5">
            <a:extLst>
              <a:ext uri="{FF2B5EF4-FFF2-40B4-BE49-F238E27FC236}">
                <a16:creationId xmlns:a16="http://schemas.microsoft.com/office/drawing/2014/main" xmlns="" id="{CB173113-0F49-05C0-892E-419D868F8EB4}"/>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Ambito di applicazione, RUP e le fasi dell’affidamento</a:t>
            </a:r>
          </a:p>
        </p:txBody>
      </p:sp>
      <p:pic>
        <p:nvPicPr>
          <p:cNvPr id="3" name="Immagine 2">
            <a:extLst>
              <a:ext uri="{FF2B5EF4-FFF2-40B4-BE49-F238E27FC236}">
                <a16:creationId xmlns:a16="http://schemas.microsoft.com/office/drawing/2014/main" xmlns="" id="{D3725AD7-79FB-D062-943D-70E2753B01A3}"/>
              </a:ext>
            </a:extLst>
          </p:cNvPr>
          <p:cNvPicPr>
            <a:picLocks noChangeAspect="1"/>
          </p:cNvPicPr>
          <p:nvPr/>
        </p:nvPicPr>
        <p:blipFill>
          <a:blip r:embed="rId5"/>
          <a:stretch>
            <a:fillRect/>
          </a:stretch>
        </p:blipFill>
        <p:spPr>
          <a:xfrm>
            <a:off x="2195736" y="2204864"/>
            <a:ext cx="4629150" cy="3409950"/>
          </a:xfrm>
          <a:prstGeom prst="rect">
            <a:avLst/>
          </a:prstGeom>
        </p:spPr>
      </p:pic>
      <p:pic>
        <p:nvPicPr>
          <p:cNvPr id="2" name="Immagine 1">
            <a:extLst>
              <a:ext uri="{FF2B5EF4-FFF2-40B4-BE49-F238E27FC236}">
                <a16:creationId xmlns:a16="http://schemas.microsoft.com/office/drawing/2014/main" xmlns="" id="{B9ABCF1C-075F-DE48-98A9-E8C535425C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945996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1268766"/>
            <a:ext cx="8928992"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400" b="1" i="0" u="none" strike="noStrike" kern="1200" cap="none" spc="0" normalizeH="0" baseline="0" noProof="0" dirty="0">
                <a:ln>
                  <a:noFill/>
                </a:ln>
                <a:solidFill>
                  <a:srgbClr val="000000"/>
                </a:solidFill>
                <a:effectLst/>
                <a:uLnTx/>
                <a:uFillTx/>
                <a:latin typeface="Times New Roman"/>
                <a:ea typeface="+mn-ea"/>
                <a:cs typeface="+mn-cs"/>
              </a:rPr>
              <a:t>Libro I – Parte 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400" b="0"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400" b="1" i="0" u="none" strike="noStrike" kern="1200" cap="none" spc="0" normalizeH="0" baseline="0" noProof="0" dirty="0">
                <a:ln>
                  <a:noFill/>
                </a:ln>
                <a:solidFill>
                  <a:srgbClr val="000000"/>
                </a:solidFill>
                <a:effectLst/>
                <a:uLnTx/>
                <a:uFillTx/>
                <a:latin typeface="Times New Roman"/>
                <a:ea typeface="+mn-ea"/>
                <a:cs typeface="+mn-cs"/>
              </a:rPr>
              <a:t>Articoli da 19 a 36</a:t>
            </a:r>
          </a:p>
        </p:txBody>
      </p:sp>
    </p:spTree>
    <p:extLst>
      <p:ext uri="{BB962C8B-B14F-4D97-AF65-F5344CB8AC3E}">
        <p14:creationId xmlns:p14="http://schemas.microsoft.com/office/powerpoint/2010/main" val="2339904726"/>
      </p:ext>
    </p:extLst>
  </p:cSld>
  <p:clrMapOvr>
    <a:masterClrMapping/>
  </p:clrMapOvr>
  <p:transition spd="slow">
    <p:wip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19 Principi e diritti digitali</a:t>
            </a:r>
          </a:p>
          <a:p>
            <a:pPr marL="109728" indent="0" algn="just">
              <a:buNone/>
            </a:pPr>
            <a:endParaRPr lang="it-IT" sz="2400" dirty="0">
              <a:latin typeface="+mj-lt"/>
            </a:endParaRPr>
          </a:p>
          <a:p>
            <a:pPr marL="109728" indent="0" algn="just">
              <a:buNone/>
            </a:pPr>
            <a:r>
              <a:rPr lang="it-IT" sz="2400" dirty="0">
                <a:latin typeface="+mj-lt"/>
              </a:rPr>
              <a:t>1. Le stazioni appaltanti e gli enti concedenti assicurano la </a:t>
            </a:r>
            <a:r>
              <a:rPr lang="it-IT" sz="2400" b="1" u="sng" dirty="0">
                <a:latin typeface="+mj-lt"/>
              </a:rPr>
              <a:t>digitalizzazione</a:t>
            </a:r>
            <a:r>
              <a:rPr lang="it-IT" sz="2400" dirty="0">
                <a:latin typeface="+mj-lt"/>
              </a:rPr>
              <a:t> del ciclo di vita dei contratti nel rispetto dei principi e delle disposizioni del codice dell'amministrazione digitale, di cui al decreto legislativo 7 marzo 2005, n. 82, garantiscono l'esercizio dei diritti di cittadinanza digitale e operano secondo i principi di neutralità tecnologica, di trasparenza, nonché di protezione dei dati personali e di sicurezza informatica.</a:t>
            </a:r>
          </a:p>
        </p:txBody>
      </p:sp>
      <p:sp>
        <p:nvSpPr>
          <p:cNvPr id="6" name="CasellaDiTesto 5">
            <a:extLst>
              <a:ext uri="{FF2B5EF4-FFF2-40B4-BE49-F238E27FC236}">
                <a16:creationId xmlns:a16="http://schemas.microsoft.com/office/drawing/2014/main" xmlns="" id="{4017B845-E127-EFC9-D7A3-C424D1906258}"/>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76E8077-8946-2EDC-8CC4-534DF18EB4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155023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19 Principi e diritti digitali</a:t>
            </a:r>
          </a:p>
          <a:p>
            <a:pPr marL="109728" indent="0" algn="just">
              <a:buNone/>
            </a:pPr>
            <a:endParaRPr lang="it-IT" sz="2400" dirty="0">
              <a:latin typeface="+mj-lt"/>
            </a:endParaRPr>
          </a:p>
          <a:p>
            <a:pPr marL="109728" indent="0" algn="just">
              <a:buNone/>
            </a:pPr>
            <a:r>
              <a:rPr lang="it-IT" sz="2400" dirty="0">
                <a:latin typeface="+mj-lt"/>
              </a:rPr>
              <a:t>2. In attuazione del principio dell'unicità dell'invio, ciascun dato è </a:t>
            </a:r>
            <a:r>
              <a:rPr lang="it-IT" sz="2400" b="1" dirty="0">
                <a:latin typeface="+mj-lt"/>
              </a:rPr>
              <a:t>fornito una sola volta a un solo sistema informativo</a:t>
            </a:r>
            <a:r>
              <a:rPr lang="it-IT" sz="2400" dirty="0">
                <a:latin typeface="+mj-lt"/>
              </a:rPr>
              <a:t>, non può essere richiesto da altri sistemi o banche dati, ma è reso disponibile dal sistema informativo ricevente. Tale principio si applica ai dati relativi a programmazione di lavori, opere, servizi e forniture, nonché a tutte le procedure di affidamento e di realizzazione di contratti pubblici soggette al presente codice e a quelle da esso escluse, in tutto o in parte, ogni qualvolta siano imposti obblighi di comunicazione a una banca dati o a un sistema informativo.</a:t>
            </a:r>
          </a:p>
        </p:txBody>
      </p:sp>
      <p:sp>
        <p:nvSpPr>
          <p:cNvPr id="6" name="CasellaDiTesto 5">
            <a:extLst>
              <a:ext uri="{FF2B5EF4-FFF2-40B4-BE49-F238E27FC236}">
                <a16:creationId xmlns:a16="http://schemas.microsoft.com/office/drawing/2014/main" xmlns="" id="{4017B845-E127-EFC9-D7A3-C424D1906258}"/>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76E8077-8946-2EDC-8CC4-534DF18EB4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12376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19 Principi e diritti digitali</a:t>
            </a:r>
          </a:p>
          <a:p>
            <a:pPr marL="109728" indent="0" algn="just">
              <a:buNone/>
            </a:pPr>
            <a:endParaRPr lang="it-IT" sz="2400" dirty="0">
              <a:latin typeface="+mj-lt"/>
            </a:endParaRPr>
          </a:p>
          <a:p>
            <a:pPr marL="109728" indent="0" algn="just">
              <a:buNone/>
            </a:pPr>
            <a:r>
              <a:rPr lang="it-IT" sz="2400" dirty="0">
                <a:latin typeface="+mj-lt"/>
              </a:rPr>
              <a:t>Attualmente molte delle criticità dell’e-procurement in ambito pubblico sono dovute ad un </a:t>
            </a:r>
            <a:r>
              <a:rPr lang="it-IT" sz="2400" b="1" dirty="0">
                <a:latin typeface="+mj-lt"/>
              </a:rPr>
              <a:t>approccio</a:t>
            </a:r>
            <a:r>
              <a:rPr lang="it-IT" sz="2400" dirty="0">
                <a:latin typeface="+mj-lt"/>
              </a:rPr>
              <a:t> </a:t>
            </a:r>
            <a:r>
              <a:rPr lang="it-IT" sz="2400" b="1" dirty="0">
                <a:latin typeface="+mj-lt"/>
              </a:rPr>
              <a:t>disfunzionale</a:t>
            </a:r>
            <a:r>
              <a:rPr lang="it-IT" sz="2400" dirty="0">
                <a:latin typeface="+mj-lt"/>
              </a:rPr>
              <a:t> che si è </a:t>
            </a:r>
            <a:r>
              <a:rPr lang="it-IT" sz="2400" u="sng" dirty="0">
                <a:latin typeface="+mj-lt"/>
              </a:rPr>
              <a:t>limitato</a:t>
            </a:r>
            <a:r>
              <a:rPr lang="it-IT" sz="2400" dirty="0">
                <a:latin typeface="+mj-lt"/>
              </a:rPr>
              <a:t> a digitalizzare singole fasi ovvero ad adottare documenti digitalizzati </a:t>
            </a:r>
            <a:r>
              <a:rPr lang="it-IT" sz="2400" b="1" dirty="0">
                <a:latin typeface="+mj-lt"/>
              </a:rPr>
              <a:t>(in formato *.pdf, firmati digitalmente)</a:t>
            </a:r>
            <a:r>
              <a:rPr lang="it-IT" sz="2400" dirty="0">
                <a:latin typeface="+mj-lt"/>
              </a:rPr>
              <a:t> senza modificare processi e procedure amministrative preesistenti, rese particolarmente complesse dall’ipertrofia normativa che nel nostro ordinamento caratterizza la gestione degli appalti pubblici.</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882639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19 Principi e diritti digitali</a:t>
            </a:r>
          </a:p>
          <a:p>
            <a:pPr marL="109728" indent="0" algn="just">
              <a:buNone/>
            </a:pPr>
            <a:endParaRPr lang="it-IT" sz="2400" dirty="0">
              <a:latin typeface="+mj-lt"/>
            </a:endParaRPr>
          </a:p>
          <a:p>
            <a:pPr marL="109728" indent="0" algn="just">
              <a:buNone/>
            </a:pPr>
            <a:r>
              <a:rPr lang="it-IT" sz="2400" dirty="0">
                <a:latin typeface="+mj-lt"/>
              </a:rPr>
              <a:t>si </a:t>
            </a:r>
            <a:r>
              <a:rPr lang="it-IT" sz="2400" b="1" dirty="0">
                <a:latin typeface="+mj-lt"/>
              </a:rPr>
              <a:t>impone</a:t>
            </a:r>
            <a:r>
              <a:rPr lang="it-IT" sz="2400" dirty="0">
                <a:latin typeface="+mj-lt"/>
              </a:rPr>
              <a:t> ora l’estensione della digitalizzazione a </a:t>
            </a:r>
            <a:r>
              <a:rPr lang="it-IT" sz="2400" b="1" dirty="0">
                <a:latin typeface="+mj-lt"/>
              </a:rPr>
              <a:t>tutto il ciclo vita </a:t>
            </a:r>
            <a:r>
              <a:rPr lang="it-IT" sz="2400" dirty="0">
                <a:latin typeface="+mj-lt"/>
              </a:rPr>
              <a:t>dei contratti pubblici, che inizia con la programmazione (CUP) e l’assegnazione del CIG fino a ricomprendere le attività riferite alla conclusione e poi all’esecuzione contratto. Inoltre, si prevede che l’attività venga svolta </a:t>
            </a:r>
          </a:p>
          <a:p>
            <a:pPr algn="just"/>
            <a:r>
              <a:rPr lang="it-IT" sz="2400" dirty="0">
                <a:latin typeface="+mj-lt"/>
              </a:rPr>
              <a:t>senza l’inserimento di documenti in formato *.pdf, </a:t>
            </a:r>
          </a:p>
          <a:p>
            <a:pPr algn="just"/>
            <a:r>
              <a:rPr lang="it-IT" sz="2400" dirty="0">
                <a:latin typeface="+mj-lt"/>
              </a:rPr>
              <a:t>ma con l’acquisizione diretta dei dati dalle banche dati esistenti (</a:t>
            </a:r>
            <a:r>
              <a:rPr lang="it-IT" sz="2400" b="1" dirty="0">
                <a:latin typeface="+mj-lt"/>
              </a:rPr>
              <a:t>machine to machine</a:t>
            </a:r>
            <a:r>
              <a:rPr lang="it-IT" sz="2400" dirty="0">
                <a:latin typeface="+mj-lt"/>
              </a:rPr>
              <a:t>).</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33293132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20 Principi in materia di trasparenza</a:t>
            </a:r>
          </a:p>
          <a:p>
            <a:pPr marL="109728" indent="0" algn="just">
              <a:buNone/>
            </a:pPr>
            <a:endParaRPr lang="it-IT" sz="2400" dirty="0">
              <a:latin typeface="+mj-lt"/>
            </a:endParaRPr>
          </a:p>
          <a:p>
            <a:pPr marL="109728" indent="0" algn="just">
              <a:buNone/>
            </a:pPr>
            <a:r>
              <a:rPr lang="it-IT" sz="2400" dirty="0">
                <a:latin typeface="+mj-lt"/>
              </a:rPr>
              <a:t>1. Fermi restando gli obblighi di pubblicità legale, a fini di trasparenza i dati, le informazioni e gli atti relativi ai contratti pubblici sono </a:t>
            </a:r>
          </a:p>
          <a:p>
            <a:pPr algn="just"/>
            <a:r>
              <a:rPr lang="it-IT" sz="2400" dirty="0">
                <a:latin typeface="+mj-lt"/>
              </a:rPr>
              <a:t>indicati nell’</a:t>
            </a:r>
            <a:r>
              <a:rPr lang="it-IT" sz="2400" b="1" dirty="0">
                <a:latin typeface="+mj-lt"/>
              </a:rPr>
              <a:t>articolo 28 </a:t>
            </a:r>
          </a:p>
          <a:p>
            <a:pPr algn="just"/>
            <a:r>
              <a:rPr lang="it-IT" sz="2400" dirty="0">
                <a:latin typeface="+mj-lt"/>
              </a:rPr>
              <a:t>e sono pubblicati secondo quanto stabilito dal decreto legislativo </a:t>
            </a:r>
            <a:r>
              <a:rPr lang="it-IT" sz="2400" b="1" dirty="0">
                <a:latin typeface="+mj-lt"/>
              </a:rPr>
              <a:t>14 marzo 2013, n. 33</a:t>
            </a:r>
            <a:r>
              <a:rPr lang="it-IT" sz="2400" dirty="0">
                <a:latin typeface="+mj-lt"/>
              </a:rPr>
              <a:t>.</a:t>
            </a:r>
          </a:p>
          <a:p>
            <a:pPr algn="just"/>
            <a:endParaRPr lang="it-IT" sz="2400" dirty="0">
              <a:latin typeface="+mj-lt"/>
            </a:endParaRPr>
          </a:p>
          <a:p>
            <a:pPr marL="109728" indent="0" algn="just">
              <a:buNone/>
            </a:pPr>
            <a:r>
              <a:rPr lang="it-IT" sz="2400" dirty="0">
                <a:latin typeface="+mj-lt"/>
              </a:rPr>
              <a:t>2. Le comunicazioni e l’interscambio di dati per le finalità di conoscenza e di trasparenza avvengono nel rispetto del principio di </a:t>
            </a:r>
            <a:r>
              <a:rPr lang="it-IT" sz="2400" b="1" u="sng" dirty="0">
                <a:latin typeface="+mj-lt"/>
              </a:rPr>
              <a:t>unicità del luogo</a:t>
            </a:r>
            <a:r>
              <a:rPr lang="it-IT" sz="2400" dirty="0">
                <a:latin typeface="+mj-lt"/>
              </a:rPr>
              <a:t> di pubblicazione e dell’invio delle informazioni.</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112452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21 Ciclo di vita digitale dei contratti pubblici</a:t>
            </a:r>
          </a:p>
          <a:p>
            <a:pPr marL="109728" indent="0" algn="just">
              <a:buNone/>
            </a:pPr>
            <a:endParaRPr lang="it-IT" sz="2400" dirty="0">
              <a:latin typeface="+mj-lt"/>
            </a:endParaRPr>
          </a:p>
          <a:p>
            <a:pPr marL="109728" indent="0" algn="just">
              <a:buNone/>
            </a:pPr>
            <a:r>
              <a:rPr lang="it-IT" sz="2400" dirty="0">
                <a:latin typeface="+mj-lt"/>
              </a:rPr>
              <a:t>1. Il ciclo di vita digitale dei contratti pubblici, di norma, si articola in:</a:t>
            </a:r>
          </a:p>
          <a:p>
            <a:pPr algn="just"/>
            <a:r>
              <a:rPr lang="it-IT" sz="2400" dirty="0">
                <a:latin typeface="+mj-lt"/>
              </a:rPr>
              <a:t>programmazione, </a:t>
            </a:r>
          </a:p>
          <a:p>
            <a:pPr algn="just"/>
            <a:r>
              <a:rPr lang="it-IT" sz="2400" dirty="0">
                <a:latin typeface="+mj-lt"/>
              </a:rPr>
              <a:t>progettazione, </a:t>
            </a:r>
          </a:p>
          <a:p>
            <a:pPr algn="just"/>
            <a:r>
              <a:rPr lang="it-IT" sz="2400" dirty="0">
                <a:latin typeface="+mj-lt"/>
              </a:rPr>
              <a:t>pubblicazione, </a:t>
            </a:r>
          </a:p>
          <a:p>
            <a:pPr algn="just"/>
            <a:r>
              <a:rPr lang="it-IT" sz="2400" dirty="0">
                <a:latin typeface="+mj-lt"/>
              </a:rPr>
              <a:t>affidamento </a:t>
            </a:r>
          </a:p>
          <a:p>
            <a:pPr algn="just"/>
            <a:r>
              <a:rPr lang="it-IT" sz="2400" dirty="0">
                <a:latin typeface="+mj-lt"/>
              </a:rPr>
              <a:t>ed esecuzione.</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77647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 Ecosistema nazionale di approvvigionamento digitale</a:t>
            </a:r>
          </a:p>
          <a:p>
            <a:pPr marL="109728" indent="0" algn="just">
              <a:buNone/>
            </a:pPr>
            <a:endParaRPr lang="it-IT" sz="2400" dirty="0">
              <a:latin typeface="+mj-lt"/>
            </a:endParaRPr>
          </a:p>
          <a:p>
            <a:pPr marL="109728" indent="0" algn="just">
              <a:buNone/>
            </a:pPr>
            <a:r>
              <a:rPr lang="it-IT" sz="2400" dirty="0">
                <a:latin typeface="+mj-lt"/>
              </a:rPr>
              <a:t>2. Le piattaforme e i servizi digitali di cui al comma 1 consentono, in particolare:</a:t>
            </a:r>
          </a:p>
          <a:p>
            <a:pPr marL="109728" indent="0" algn="just">
              <a:buNone/>
            </a:pPr>
            <a:r>
              <a:rPr lang="it-IT" sz="2400" dirty="0">
                <a:latin typeface="+mj-lt"/>
              </a:rPr>
              <a:t>a) la redazione o l'acquisizione degli atti in formato </a:t>
            </a:r>
            <a:r>
              <a:rPr lang="it-IT" sz="2400" b="1" dirty="0">
                <a:latin typeface="+mj-lt"/>
              </a:rPr>
              <a:t>nativo digitale</a:t>
            </a:r>
            <a:r>
              <a:rPr lang="it-IT" sz="2400" dirty="0">
                <a:latin typeface="+mj-lt"/>
              </a:rPr>
              <a:t>;</a:t>
            </a:r>
          </a:p>
          <a:p>
            <a:pPr marL="109728" indent="0" algn="just">
              <a:buNone/>
            </a:pPr>
            <a:r>
              <a:rPr lang="it-IT" sz="2400" dirty="0">
                <a:latin typeface="+mj-lt"/>
              </a:rPr>
              <a:t>b) la pubblicazione e la trasmissione dei dati e documenti alla Banca dati nazionale dei contratti pubblici (</a:t>
            </a:r>
            <a:r>
              <a:rPr lang="it-IT" sz="2400" b="1" dirty="0">
                <a:latin typeface="+mj-lt"/>
              </a:rPr>
              <a:t>BDNA</a:t>
            </a:r>
            <a:r>
              <a:rPr lang="it-IT" sz="2400" dirty="0">
                <a:latin typeface="+mj-lt"/>
              </a:rPr>
              <a:t>);</a:t>
            </a:r>
          </a:p>
          <a:p>
            <a:pPr marL="109728" indent="0" algn="just">
              <a:buNone/>
            </a:pPr>
            <a:r>
              <a:rPr lang="it-IT" sz="2400" dirty="0">
                <a:latin typeface="+mj-lt"/>
              </a:rPr>
              <a:t>c) </a:t>
            </a:r>
            <a:r>
              <a:rPr lang="it-IT" sz="2400" b="1" dirty="0">
                <a:latin typeface="+mj-lt"/>
              </a:rPr>
              <a:t>l'accesso</a:t>
            </a:r>
            <a:r>
              <a:rPr lang="it-IT" sz="2400" dirty="0">
                <a:latin typeface="+mj-lt"/>
              </a:rPr>
              <a:t> elettronico alla documentazione di gara;</a:t>
            </a:r>
          </a:p>
          <a:p>
            <a:pPr marL="109728" indent="0" algn="just">
              <a:buNone/>
            </a:pPr>
            <a:r>
              <a:rPr lang="it-IT" sz="2400" dirty="0">
                <a:latin typeface="+mj-lt"/>
              </a:rPr>
              <a:t>d) la presentazione del </a:t>
            </a:r>
            <a:r>
              <a:rPr lang="it-IT" sz="2400" b="1" dirty="0">
                <a:latin typeface="+mj-lt"/>
              </a:rPr>
              <a:t>documento di gara unico europeo in formato digitale</a:t>
            </a:r>
            <a:r>
              <a:rPr lang="it-IT" sz="2400" dirty="0">
                <a:latin typeface="+mj-lt"/>
              </a:rPr>
              <a:t> e </a:t>
            </a:r>
            <a:r>
              <a:rPr lang="it-IT" sz="2400" b="1" dirty="0">
                <a:latin typeface="+mj-lt"/>
              </a:rPr>
              <a:t>l'interoperabilità</a:t>
            </a:r>
            <a:r>
              <a:rPr lang="it-IT" sz="2400" dirty="0">
                <a:latin typeface="+mj-lt"/>
              </a:rPr>
              <a:t> con il fascicolo virtuale dell'operatore economico;</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63385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22 Ecosistema nazionale di approvvigionamento digitale</a:t>
            </a:r>
          </a:p>
          <a:p>
            <a:pPr marL="109728" indent="0" algn="just">
              <a:buNone/>
            </a:pPr>
            <a:endParaRPr lang="it-IT" sz="2400" dirty="0">
              <a:latin typeface="+mj-lt"/>
            </a:endParaRPr>
          </a:p>
          <a:p>
            <a:pPr marL="109728" indent="0" algn="just">
              <a:buNone/>
            </a:pPr>
            <a:r>
              <a:rPr lang="it-IT" sz="2400" dirty="0">
                <a:latin typeface="+mj-lt"/>
              </a:rPr>
              <a:t>2. Le piattaforme e i servizi digitali di cui al comma 1 consentono, in particolare:</a:t>
            </a:r>
          </a:p>
          <a:p>
            <a:pPr marL="109728" indent="0" algn="just">
              <a:buNone/>
            </a:pPr>
            <a:r>
              <a:rPr lang="it-IT" sz="2400" dirty="0">
                <a:latin typeface="+mj-lt"/>
              </a:rPr>
              <a:t>[…]</a:t>
            </a:r>
          </a:p>
          <a:p>
            <a:pPr marL="109728" indent="0" algn="just">
              <a:buNone/>
            </a:pPr>
            <a:r>
              <a:rPr lang="it-IT" sz="2400" dirty="0">
                <a:latin typeface="+mj-lt"/>
              </a:rPr>
              <a:t>e) la presentazione delle offerte</a:t>
            </a:r>
          </a:p>
          <a:p>
            <a:pPr marL="109728" indent="0" algn="just">
              <a:buNone/>
            </a:pPr>
            <a:r>
              <a:rPr lang="it-IT" sz="2400" dirty="0">
                <a:latin typeface="+mj-lt"/>
              </a:rPr>
              <a:t>f) l'apertura, la gestione e la conservazione del fascicolo di gara in modalità digitale;</a:t>
            </a:r>
          </a:p>
          <a:p>
            <a:pPr marL="109728" indent="0" algn="just">
              <a:buNone/>
            </a:pPr>
            <a:r>
              <a:rPr lang="it-IT" sz="2400" dirty="0">
                <a:latin typeface="+mj-lt"/>
              </a:rPr>
              <a:t>g) il controllo tecnico, contabile e amministrativo dei contratti anche </a:t>
            </a:r>
            <a:r>
              <a:rPr lang="it-IT" sz="2400" b="1" dirty="0">
                <a:latin typeface="+mj-lt"/>
              </a:rPr>
              <a:t>in fase di esecuzione e la gestione delle garanzie</a:t>
            </a:r>
            <a:r>
              <a:rPr lang="it-IT" sz="2400" dirty="0">
                <a:latin typeface="+mj-lt"/>
              </a:rPr>
              <a:t>.</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756138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24 Fascicolo virtuale dell’operatore economico</a:t>
            </a:r>
          </a:p>
          <a:p>
            <a:pPr marL="109728" indent="0" algn="just">
              <a:buNone/>
            </a:pPr>
            <a:endParaRPr lang="it-IT" sz="2400" dirty="0">
              <a:latin typeface="+mj-lt"/>
            </a:endParaRPr>
          </a:p>
          <a:p>
            <a:pPr marL="109728" indent="0" algn="just">
              <a:buNone/>
            </a:pPr>
            <a:r>
              <a:rPr lang="it-IT" sz="2400" dirty="0">
                <a:latin typeface="+mj-lt"/>
              </a:rPr>
              <a:t>1. Presso la Banca dati nazionale dei contratti pubblici opera il </a:t>
            </a:r>
            <a:r>
              <a:rPr lang="it-IT" sz="2400" b="1" dirty="0">
                <a:latin typeface="+mj-lt"/>
              </a:rPr>
              <a:t>fascicolo virtuale dell'operatore economico</a:t>
            </a:r>
            <a:r>
              <a:rPr lang="it-IT" sz="2400" dirty="0">
                <a:latin typeface="+mj-lt"/>
              </a:rPr>
              <a:t>, recante i dati e le informazioni per la verifica </a:t>
            </a:r>
          </a:p>
          <a:p>
            <a:pPr algn="just"/>
            <a:r>
              <a:rPr lang="it-IT" sz="2400" dirty="0">
                <a:latin typeface="+mj-lt"/>
              </a:rPr>
              <a:t>dell'assenza delle cause di esclusione di cui all'articolo 94 e </a:t>
            </a:r>
          </a:p>
          <a:p>
            <a:pPr algn="just"/>
            <a:r>
              <a:rPr lang="it-IT" sz="2400" dirty="0">
                <a:latin typeface="+mj-lt"/>
              </a:rPr>
              <a:t>per l'attestazione di cui all'articolo 103 per i soggetti esecutori di lavori pubblici, </a:t>
            </a:r>
          </a:p>
          <a:p>
            <a:pPr algn="just"/>
            <a:r>
              <a:rPr lang="it-IT" sz="2400" dirty="0">
                <a:latin typeface="+mj-lt"/>
              </a:rPr>
              <a:t>nonché i dati e i documenti relativi ai criteri di selezione di cui all'articolo 100 che l'operatore economico inserisce.</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21285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25 Piattaforme di approvvigionamento digitale</a:t>
            </a:r>
          </a:p>
          <a:p>
            <a:pPr marL="109728" indent="0" algn="just">
              <a:buNone/>
            </a:pPr>
            <a:endParaRPr lang="it-IT" sz="2400" dirty="0">
              <a:latin typeface="+mj-lt"/>
            </a:endParaRPr>
          </a:p>
          <a:p>
            <a:pPr marL="109728" indent="0" algn="just">
              <a:buNone/>
            </a:pPr>
            <a:r>
              <a:rPr lang="it-IT" sz="2400" dirty="0">
                <a:latin typeface="+mj-lt"/>
              </a:rPr>
              <a:t>3. Le stazioni appaltanti e gli enti concedenti </a:t>
            </a:r>
            <a:r>
              <a:rPr lang="it-IT" sz="2400" b="1" dirty="0">
                <a:latin typeface="+mj-lt"/>
              </a:rPr>
              <a:t>non dotati di una propria piattaforma</a:t>
            </a:r>
            <a:r>
              <a:rPr lang="it-IT" sz="2400" dirty="0">
                <a:latin typeface="+mj-lt"/>
              </a:rPr>
              <a:t> di approvvigionamento digitale si avvalgono delle piattaforme messe a disposizione da altre stazioni appaltanti o enti concedenti, </a:t>
            </a:r>
          </a:p>
          <a:p>
            <a:pPr algn="just"/>
            <a:r>
              <a:rPr lang="it-IT" sz="2400" dirty="0">
                <a:latin typeface="+mj-lt"/>
              </a:rPr>
              <a:t>da centrali di committenza o </a:t>
            </a:r>
          </a:p>
          <a:p>
            <a:pPr algn="just"/>
            <a:r>
              <a:rPr lang="it-IT" sz="2400" dirty="0">
                <a:latin typeface="+mj-lt"/>
              </a:rPr>
              <a:t>da soggetti aggregatori, </a:t>
            </a:r>
          </a:p>
          <a:p>
            <a:pPr algn="just"/>
            <a:r>
              <a:rPr lang="it-IT" sz="2400" dirty="0">
                <a:latin typeface="+mj-lt"/>
              </a:rPr>
              <a:t>da regioni o province autonome che a loro volta possono ricorrere a </a:t>
            </a:r>
            <a:r>
              <a:rPr lang="it-IT" sz="2400" b="1" dirty="0">
                <a:latin typeface="+mj-lt"/>
              </a:rPr>
              <a:t>un gestore del sistema</a:t>
            </a:r>
            <a:r>
              <a:rPr lang="it-IT" sz="2400" dirty="0">
                <a:latin typeface="+mj-lt"/>
              </a:rPr>
              <a:t> che garantisce il funzionamento e la sicurezza della piattaforma.</a:t>
            </a:r>
          </a:p>
        </p:txBody>
      </p:sp>
      <p:sp>
        <p:nvSpPr>
          <p:cNvPr id="6" name="CasellaDiTesto 5">
            <a:extLst>
              <a:ext uri="{FF2B5EF4-FFF2-40B4-BE49-F238E27FC236}">
                <a16:creationId xmlns:a16="http://schemas.microsoft.com/office/drawing/2014/main" xmlns="" id="{D99BB935-C91B-9F18-91E2-C5B4E765CF84}"/>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1D0185E-D9FD-D291-16A6-69BF76D4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745009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27 Pubblicità legale degli atti</a:t>
            </a:r>
          </a:p>
          <a:p>
            <a:pPr marL="109728" indent="0" algn="just">
              <a:buNone/>
            </a:pPr>
            <a:endParaRPr lang="it-IT" sz="2400" dirty="0">
              <a:latin typeface="+mj-lt"/>
            </a:endParaRPr>
          </a:p>
          <a:p>
            <a:pPr marL="109728" indent="0" algn="just">
              <a:buNone/>
            </a:pPr>
            <a:r>
              <a:rPr lang="it-IT" sz="2400" dirty="0">
                <a:latin typeface="+mj-lt"/>
              </a:rPr>
              <a:t>1. La pubblicità degli atti è garantita dalla </a:t>
            </a:r>
            <a:r>
              <a:rPr lang="it-IT" sz="2400" b="1" dirty="0">
                <a:latin typeface="+mj-lt"/>
              </a:rPr>
              <a:t>Banca dati nazionale dei contratti pubblici</a:t>
            </a:r>
            <a:r>
              <a:rPr lang="it-IT" sz="2400" dirty="0">
                <a:latin typeface="+mj-lt"/>
              </a:rPr>
              <a:t>, mediante</a:t>
            </a:r>
          </a:p>
          <a:p>
            <a:pPr algn="just"/>
            <a:r>
              <a:rPr lang="it-IT" sz="2400" dirty="0">
                <a:latin typeface="+mj-lt"/>
              </a:rPr>
              <a:t> la trasmissione dei dati all’Ufficio delle pubblicazioni dell’Unione europea </a:t>
            </a:r>
          </a:p>
          <a:p>
            <a:pPr algn="just"/>
            <a:r>
              <a:rPr lang="it-IT" sz="2400" dirty="0">
                <a:latin typeface="+mj-lt"/>
              </a:rPr>
              <a:t>e la loro pubblicazione ai sensi degli articoli 84 e 85, secondo quanto definito dal provvedimento di cui al comma 4 del presente articolo.</a:t>
            </a:r>
          </a:p>
          <a:p>
            <a:pPr marL="109728" indent="0" algn="just">
              <a:buNone/>
            </a:pPr>
            <a:endParaRPr lang="it-IT" sz="1800" dirty="0">
              <a:latin typeface="+mj-lt"/>
            </a:endParaRPr>
          </a:p>
          <a:p>
            <a:pPr marL="109728" indent="0" algn="just">
              <a:buNone/>
            </a:pPr>
            <a:r>
              <a:rPr lang="it-IT" sz="1600" dirty="0">
                <a:latin typeface="+mj-lt"/>
              </a:rPr>
              <a:t>4. L’ANAC, con proprio provvedimento da adottare entro 60 giorni dalla data di entrata in vigore del codice, d’intesa con il Ministero delle infrastrutture e dei trasporti i, stabilisce i tempi e le modalità di attuazione del presente articolo.</a:t>
            </a:r>
          </a:p>
          <a:p>
            <a:pPr marL="109728" indent="0" algn="just">
              <a:buNone/>
            </a:pPr>
            <a:endParaRPr lang="it-IT" sz="2400" dirty="0">
              <a:latin typeface="+mj-lt"/>
            </a:endParaRPr>
          </a:p>
        </p:txBody>
      </p:sp>
      <p:sp>
        <p:nvSpPr>
          <p:cNvPr id="3" name="CasellaDiTesto 2">
            <a:extLst>
              <a:ext uri="{FF2B5EF4-FFF2-40B4-BE49-F238E27FC236}">
                <a16:creationId xmlns:a16="http://schemas.microsoft.com/office/drawing/2014/main" xmlns="" id="{C42008E1-DA29-12F9-FE14-29E18D113A2E}"/>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8426AD02-685D-7A7B-59F7-5422C866D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09171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28 Trasparenza dei contratti pubblici</a:t>
            </a:r>
          </a:p>
          <a:p>
            <a:pPr marL="109728" indent="0" algn="just">
              <a:buNone/>
            </a:pPr>
            <a:endParaRPr lang="it-IT" sz="2400" dirty="0">
              <a:latin typeface="+mj-lt"/>
            </a:endParaRPr>
          </a:p>
          <a:p>
            <a:pPr marL="109728" indent="0" algn="just">
              <a:buNone/>
            </a:pPr>
            <a:r>
              <a:rPr lang="it-IT" sz="2400" dirty="0">
                <a:latin typeface="+mj-lt"/>
              </a:rPr>
              <a:t>1. Le informazioni e i dati relativi </a:t>
            </a:r>
          </a:p>
          <a:p>
            <a:pPr algn="just"/>
            <a:r>
              <a:rPr lang="it-IT" sz="2400" dirty="0">
                <a:latin typeface="+mj-lt"/>
              </a:rPr>
              <a:t>alla programmazione di lavori, servizi e forniture, </a:t>
            </a:r>
          </a:p>
          <a:p>
            <a:pPr algn="just"/>
            <a:r>
              <a:rPr lang="it-IT" sz="2400" dirty="0">
                <a:latin typeface="+mj-lt"/>
              </a:rPr>
              <a:t>nonché alle procedure dell’intero ciclo di vita dei contratti pubblici, </a:t>
            </a:r>
          </a:p>
          <a:p>
            <a:pPr marL="109728" indent="0" algn="just">
              <a:buNone/>
            </a:pPr>
            <a:r>
              <a:rPr lang="it-IT" sz="2400" dirty="0">
                <a:latin typeface="+mj-lt"/>
              </a:rPr>
              <a:t>ove non considerati riservati ai sensi dell'articolo 35 ovvero secretati ai sensi dell'articolo 139, </a:t>
            </a:r>
            <a:r>
              <a:rPr lang="it-IT" sz="2400" b="1" dirty="0">
                <a:latin typeface="+mj-lt"/>
              </a:rPr>
              <a:t>sono trasmessi tempestivamente alla Banca dati nazionale dei contratti pubblici</a:t>
            </a:r>
            <a:r>
              <a:rPr lang="it-IT" sz="2400" dirty="0">
                <a:latin typeface="+mj-lt"/>
              </a:rPr>
              <a:t> attraverso le piattaforme digitali di cui all’articolo 25.</a:t>
            </a:r>
          </a:p>
        </p:txBody>
      </p:sp>
      <p:sp>
        <p:nvSpPr>
          <p:cNvPr id="3" name="CasellaDiTesto 2">
            <a:extLst>
              <a:ext uri="{FF2B5EF4-FFF2-40B4-BE49-F238E27FC236}">
                <a16:creationId xmlns:a16="http://schemas.microsoft.com/office/drawing/2014/main" xmlns="" id="{991FE091-2FB8-5516-3CE3-8549D334CBE8}"/>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6AA87496-EC0A-3D22-8922-C85BAABE7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279309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28 Trasparenza dei contratti pubblici</a:t>
            </a:r>
          </a:p>
          <a:p>
            <a:pPr marL="109728" indent="0" algn="just">
              <a:buNone/>
            </a:pPr>
            <a:endParaRPr lang="it-IT" sz="2400" dirty="0">
              <a:latin typeface="+mj-lt"/>
            </a:endParaRPr>
          </a:p>
          <a:p>
            <a:pPr marL="109728" indent="0" algn="just">
              <a:buNone/>
            </a:pPr>
            <a:r>
              <a:rPr lang="it-IT" sz="2400" dirty="0">
                <a:latin typeface="+mj-lt"/>
              </a:rPr>
              <a:t>2. Le stazioni appaltanti e gli enti concedenti assicurano il collegamento tra la </a:t>
            </a:r>
            <a:r>
              <a:rPr lang="it-IT" sz="2400" u="sng" dirty="0">
                <a:latin typeface="+mj-lt"/>
              </a:rPr>
              <a:t>sezione</a:t>
            </a:r>
            <a:r>
              <a:rPr lang="it-IT" sz="2400" dirty="0">
                <a:latin typeface="+mj-lt"/>
              </a:rPr>
              <a:t> «</a:t>
            </a:r>
            <a:r>
              <a:rPr lang="it-IT" sz="2400" b="1" dirty="0">
                <a:latin typeface="+mj-lt"/>
              </a:rPr>
              <a:t>Amministrazione trasparente</a:t>
            </a:r>
            <a:r>
              <a:rPr lang="it-IT" sz="2400" dirty="0">
                <a:latin typeface="+mj-lt"/>
              </a:rPr>
              <a:t>» del sito istituzionale e la Banca dati nazionale dei contratti pubblici, secondo le disposizioni di cui al decreto legislativo 14 marzo 2013, n. 33. </a:t>
            </a:r>
          </a:p>
          <a:p>
            <a:pPr marL="109728" indent="0" algn="just">
              <a:buNone/>
            </a:pPr>
            <a:endParaRPr lang="it-IT" sz="2400" dirty="0">
              <a:latin typeface="+mj-lt"/>
            </a:endParaRPr>
          </a:p>
          <a:p>
            <a:pPr marL="109728" indent="0" algn="just">
              <a:buNone/>
            </a:pPr>
            <a:r>
              <a:rPr lang="it-IT" sz="2400" dirty="0">
                <a:latin typeface="+mj-lt"/>
              </a:rPr>
              <a:t>Sono pubblicati nella predetta </a:t>
            </a:r>
            <a:r>
              <a:rPr lang="it-IT" sz="2400" b="1" dirty="0">
                <a:latin typeface="+mj-lt"/>
              </a:rPr>
              <a:t>sezione</a:t>
            </a:r>
            <a:r>
              <a:rPr lang="it-IT" sz="2400" dirty="0">
                <a:latin typeface="+mj-lt"/>
              </a:rPr>
              <a:t>:</a:t>
            </a:r>
          </a:p>
          <a:p>
            <a:pPr algn="just"/>
            <a:r>
              <a:rPr lang="it-IT" sz="2400" dirty="0">
                <a:latin typeface="+mj-lt"/>
              </a:rPr>
              <a:t>la composizione della commissione giudicatrice e i curricula dei suoi componenti, </a:t>
            </a:r>
          </a:p>
          <a:p>
            <a:pPr algn="just"/>
            <a:r>
              <a:rPr lang="it-IT" sz="2400" dirty="0">
                <a:latin typeface="+mj-lt"/>
              </a:rPr>
              <a:t>nonché i resoconti della gestione finanziaria dei contratti al termine della loro esecuzione.</a:t>
            </a:r>
          </a:p>
        </p:txBody>
      </p:sp>
      <p:sp>
        <p:nvSpPr>
          <p:cNvPr id="3" name="CasellaDiTesto 2">
            <a:extLst>
              <a:ext uri="{FF2B5EF4-FFF2-40B4-BE49-F238E27FC236}">
                <a16:creationId xmlns:a16="http://schemas.microsoft.com/office/drawing/2014/main" xmlns="" id="{2D006414-4E89-191B-C09E-742144AAC330}"/>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662AF2F3-0283-EF02-2847-790222721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761414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28 Trasparenza dei contratti pubblici</a:t>
            </a:r>
          </a:p>
          <a:p>
            <a:pPr marL="109728" indent="0" algn="just">
              <a:buNone/>
            </a:pPr>
            <a:endParaRPr lang="it-IT" sz="2400" dirty="0">
              <a:latin typeface="+mj-lt"/>
            </a:endParaRPr>
          </a:p>
          <a:p>
            <a:pPr marL="109728" indent="0" algn="just">
              <a:buNone/>
            </a:pPr>
            <a:r>
              <a:rPr lang="it-IT" sz="2400" dirty="0">
                <a:latin typeface="+mj-lt"/>
              </a:rPr>
              <a:t>3. Per la </a:t>
            </a:r>
            <a:r>
              <a:rPr lang="it-IT" sz="2400" b="1" dirty="0">
                <a:latin typeface="+mj-lt"/>
              </a:rPr>
              <a:t>trasparenza</a:t>
            </a:r>
            <a:r>
              <a:rPr lang="it-IT" sz="2400" dirty="0">
                <a:latin typeface="+mj-lt"/>
              </a:rPr>
              <a:t> dei contratti pubblici fanno </a:t>
            </a:r>
            <a:r>
              <a:rPr lang="it-IT" sz="2400" u="sng" dirty="0">
                <a:latin typeface="+mj-lt"/>
              </a:rPr>
              <a:t>fede</a:t>
            </a:r>
            <a:r>
              <a:rPr lang="it-IT" sz="2400" dirty="0">
                <a:latin typeface="+mj-lt"/>
              </a:rPr>
              <a:t> i dati trasmessi alla </a:t>
            </a:r>
            <a:r>
              <a:rPr lang="it-IT" sz="2400" b="1" dirty="0">
                <a:latin typeface="+mj-lt"/>
              </a:rPr>
              <a:t>Banca dati nazionale </a:t>
            </a:r>
            <a:r>
              <a:rPr lang="it-IT" sz="2400" dirty="0">
                <a:latin typeface="+mj-lt"/>
              </a:rPr>
              <a:t>dei contratti pubblici presso l’ANAC, la quale assicura la tempestiva pubblicazione sul proprio portale dei dati ricevuti, anche attraverso la Piattaforma unica per la trasparenza, e la periodica pubblicazione degli stessi in formato aperto. </a:t>
            </a:r>
          </a:p>
        </p:txBody>
      </p:sp>
      <p:sp>
        <p:nvSpPr>
          <p:cNvPr id="3" name="CasellaDiTesto 2">
            <a:extLst>
              <a:ext uri="{FF2B5EF4-FFF2-40B4-BE49-F238E27FC236}">
                <a16:creationId xmlns:a16="http://schemas.microsoft.com/office/drawing/2014/main" xmlns="" id="{909CB954-F937-15F0-279C-E3358F2D959A}"/>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1A888D6C-927A-68D6-765E-7A602F6B8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469940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28 Trasparenza dei contratti pubblici</a:t>
            </a:r>
          </a:p>
          <a:p>
            <a:pPr marL="109728" indent="0" algn="just">
              <a:buNone/>
            </a:pPr>
            <a:endParaRPr lang="it-IT" sz="2400" dirty="0">
              <a:latin typeface="+mj-lt"/>
            </a:endParaRPr>
          </a:p>
          <a:p>
            <a:pPr marL="109728" indent="0" algn="just">
              <a:buNone/>
            </a:pPr>
            <a:r>
              <a:rPr lang="it-IT" sz="2400" dirty="0">
                <a:latin typeface="+mj-lt"/>
              </a:rPr>
              <a:t>In particolare, sono pubblicati </a:t>
            </a:r>
          </a:p>
          <a:p>
            <a:pPr algn="just"/>
            <a:r>
              <a:rPr lang="it-IT" sz="2400" dirty="0">
                <a:latin typeface="+mj-lt"/>
              </a:rPr>
              <a:t>la struttura proponente, </a:t>
            </a:r>
          </a:p>
          <a:p>
            <a:pPr algn="just"/>
            <a:r>
              <a:rPr lang="it-IT" sz="2400" dirty="0">
                <a:latin typeface="+mj-lt"/>
              </a:rPr>
              <a:t>l’oggetto del bando, </a:t>
            </a:r>
          </a:p>
          <a:p>
            <a:pPr algn="just"/>
            <a:r>
              <a:rPr lang="it-IT" sz="2400" dirty="0">
                <a:latin typeface="+mj-lt"/>
              </a:rPr>
              <a:t>l’elenco degli operatori invitati a presentare offerte, </a:t>
            </a:r>
          </a:p>
          <a:p>
            <a:pPr algn="just"/>
            <a:r>
              <a:rPr lang="it-IT" sz="2400" dirty="0">
                <a:latin typeface="+mj-lt"/>
              </a:rPr>
              <a:t>l’aggiudicatario, l’importo di aggiudicazione, </a:t>
            </a:r>
          </a:p>
          <a:p>
            <a:pPr algn="just"/>
            <a:r>
              <a:rPr lang="it-IT" sz="2400" dirty="0">
                <a:latin typeface="+mj-lt"/>
              </a:rPr>
              <a:t>i tempi di completamento dei lavori, servizi o forniture e </a:t>
            </a:r>
          </a:p>
          <a:p>
            <a:pPr algn="just"/>
            <a:r>
              <a:rPr lang="it-IT" sz="2400" dirty="0">
                <a:latin typeface="+mj-lt"/>
              </a:rPr>
              <a:t>l’importo delle somme liquidate.</a:t>
            </a:r>
          </a:p>
          <a:p>
            <a:pPr marL="109728" indent="0" algn="just">
              <a:buNone/>
            </a:pPr>
            <a:endParaRPr lang="it-IT" sz="2400" dirty="0">
              <a:latin typeface="+mj-lt"/>
            </a:endParaRPr>
          </a:p>
          <a:p>
            <a:pPr marL="109728" indent="0" algn="just">
              <a:buNone/>
            </a:pPr>
            <a:r>
              <a:rPr lang="it-IT" sz="1600" dirty="0">
                <a:latin typeface="+mj-lt"/>
              </a:rPr>
              <a:t>4. L'ANAC, entro 60 giorni dalla data di entrata in vigore del codice, individua con proprio provvedimento le informazioni, i dati e le relative modalità di trasmissione per l’attuazione del presente articolo.</a:t>
            </a:r>
          </a:p>
        </p:txBody>
      </p:sp>
      <p:sp>
        <p:nvSpPr>
          <p:cNvPr id="3" name="CasellaDiTesto 2">
            <a:extLst>
              <a:ext uri="{FF2B5EF4-FFF2-40B4-BE49-F238E27FC236}">
                <a16:creationId xmlns:a16="http://schemas.microsoft.com/office/drawing/2014/main" xmlns="" id="{BF03A4EE-4A3A-C8A7-5226-2704697CB89B}"/>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4D8C8154-E30B-775E-B168-480E4D5821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036732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31 Anagrafe degli operatori economici partecipanti agli appalti</a:t>
            </a:r>
            <a:endParaRPr lang="it-IT" sz="2400" dirty="0">
              <a:latin typeface="+mj-lt"/>
            </a:endParaRPr>
          </a:p>
          <a:p>
            <a:pPr marL="109728" indent="0" algn="just">
              <a:buNone/>
            </a:pPr>
            <a:endParaRPr lang="it-IT" sz="2400" dirty="0">
              <a:latin typeface="+mj-lt"/>
            </a:endParaRPr>
          </a:p>
          <a:p>
            <a:pPr marL="109728" indent="0" algn="just">
              <a:buNone/>
            </a:pPr>
            <a:r>
              <a:rPr lang="it-IT" sz="2400" dirty="0">
                <a:latin typeface="+mj-lt"/>
              </a:rPr>
              <a:t>1. È istituita presso l’ANAC l’</a:t>
            </a:r>
            <a:r>
              <a:rPr lang="it-IT" sz="2400" b="1" u="sng" dirty="0">
                <a:latin typeface="+mj-lt"/>
              </a:rPr>
              <a:t>anagrafe degli operatori economici</a:t>
            </a:r>
            <a:r>
              <a:rPr lang="it-IT" sz="2400" dirty="0">
                <a:latin typeface="+mj-lt"/>
              </a:rPr>
              <a:t> a qualunque titolo coinvolti nei contratti pubblici, che si avvale del Registro delle imprese.</a:t>
            </a:r>
          </a:p>
          <a:p>
            <a:pPr marL="109728" indent="0" algn="just">
              <a:buNone/>
            </a:pPr>
            <a:endParaRPr lang="it-IT" sz="2400" dirty="0">
              <a:latin typeface="+mj-lt"/>
            </a:endParaRPr>
          </a:p>
          <a:p>
            <a:pPr marL="109728" indent="0" algn="just">
              <a:buNone/>
            </a:pPr>
            <a:r>
              <a:rPr lang="it-IT" sz="2400" dirty="0">
                <a:latin typeface="+mj-lt"/>
              </a:rPr>
              <a:t>3. Per le </a:t>
            </a:r>
            <a:r>
              <a:rPr lang="it-IT" sz="2400" b="1" dirty="0">
                <a:latin typeface="+mj-lt"/>
              </a:rPr>
              <a:t>persone</a:t>
            </a:r>
            <a:r>
              <a:rPr lang="it-IT" sz="2400" dirty="0">
                <a:latin typeface="+mj-lt"/>
              </a:rPr>
              <a:t> </a:t>
            </a:r>
            <a:r>
              <a:rPr lang="it-IT" sz="2400" b="1" dirty="0">
                <a:latin typeface="+mj-lt"/>
              </a:rPr>
              <a:t>fisiche</a:t>
            </a:r>
            <a:r>
              <a:rPr lang="it-IT" sz="2400" dirty="0">
                <a:latin typeface="+mj-lt"/>
              </a:rPr>
              <a:t> di cui al comma 2 l'Anagrafe assume valore certificativo per i ruoli e le </a:t>
            </a:r>
            <a:r>
              <a:rPr lang="it-IT" sz="2400" b="1" u="sng" dirty="0">
                <a:latin typeface="+mj-lt"/>
              </a:rPr>
              <a:t>cariche</a:t>
            </a:r>
            <a:r>
              <a:rPr lang="it-IT" sz="2400" dirty="0">
                <a:latin typeface="+mj-lt"/>
              </a:rPr>
              <a:t> rivestiti </a:t>
            </a:r>
            <a:r>
              <a:rPr lang="it-IT" sz="2400" u="sng" dirty="0">
                <a:latin typeface="+mj-lt"/>
              </a:rPr>
              <a:t>non risultanti dal registro delle imprese</a:t>
            </a:r>
            <a:r>
              <a:rPr lang="it-IT" sz="2400" dirty="0">
                <a:latin typeface="+mj-lt"/>
              </a:rPr>
              <a:t>.</a:t>
            </a:r>
          </a:p>
        </p:txBody>
      </p:sp>
      <p:sp>
        <p:nvSpPr>
          <p:cNvPr id="3" name="CasellaDiTesto 2">
            <a:extLst>
              <a:ext uri="{FF2B5EF4-FFF2-40B4-BE49-F238E27FC236}">
                <a16:creationId xmlns:a16="http://schemas.microsoft.com/office/drawing/2014/main" xmlns="" id="{BF03A4EE-4A3A-C8A7-5226-2704697CB89B}"/>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4D8C8154-E30B-775E-B168-480E4D5821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646356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35 Accesso agli atti e riservatezza</a:t>
            </a:r>
            <a:endParaRPr lang="it-IT" sz="2400" dirty="0">
              <a:latin typeface="+mj-lt"/>
            </a:endParaRPr>
          </a:p>
          <a:p>
            <a:pPr marL="109728" indent="0" algn="just">
              <a:buNone/>
            </a:pPr>
            <a:endParaRPr lang="it-IT" sz="2400" dirty="0">
              <a:latin typeface="+mj-lt"/>
            </a:endParaRPr>
          </a:p>
          <a:p>
            <a:pPr marL="109728" indent="0" algn="just">
              <a:buNone/>
            </a:pPr>
            <a:r>
              <a:rPr lang="it-IT" sz="2400" dirty="0">
                <a:latin typeface="+mj-lt"/>
              </a:rPr>
              <a:t>1. Le stazioni appaltanti e gli enti concedenti </a:t>
            </a:r>
            <a:r>
              <a:rPr lang="it-IT" sz="2400" b="1" dirty="0">
                <a:latin typeface="+mj-lt"/>
              </a:rPr>
              <a:t>assicurano in modalità digitale l’accesso agli atti delle procedure di affidamento</a:t>
            </a:r>
            <a:r>
              <a:rPr lang="it-IT" sz="2400" dirty="0">
                <a:latin typeface="+mj-lt"/>
              </a:rPr>
              <a:t> e di esecuzione dei contratti pubblici, mediante acquisizione diretta dei dati e delle informazioni inseriti nelle piattaforme, ai sensi degli articoli 3-bis e 22 e seguenti della legge 7 agosto 1990, n. 241 e degli</a:t>
            </a:r>
          </a:p>
          <a:p>
            <a:pPr marL="109728" indent="0" algn="just">
              <a:buNone/>
            </a:pPr>
            <a:r>
              <a:rPr lang="it-IT" sz="2400" dirty="0">
                <a:latin typeface="+mj-lt"/>
              </a:rPr>
              <a:t>articoli 5 e 5-bis del decreto legislativo 14 marzo 2013, n. 33.</a:t>
            </a:r>
          </a:p>
        </p:txBody>
      </p:sp>
      <p:sp>
        <p:nvSpPr>
          <p:cNvPr id="3" name="CasellaDiTesto 2">
            <a:extLst>
              <a:ext uri="{FF2B5EF4-FFF2-40B4-BE49-F238E27FC236}">
                <a16:creationId xmlns:a16="http://schemas.microsoft.com/office/drawing/2014/main" xmlns="" id="{BF03A4EE-4A3A-C8A7-5226-2704697CB89B}"/>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4D8C8154-E30B-775E-B168-480E4D5821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714524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35 Accesso agli atti e riservatezza</a:t>
            </a:r>
            <a:endParaRPr lang="it-IT" sz="2400" dirty="0">
              <a:latin typeface="+mj-lt"/>
            </a:endParaRPr>
          </a:p>
          <a:p>
            <a:pPr marL="109728" indent="0" algn="just">
              <a:buNone/>
            </a:pPr>
            <a:endParaRPr lang="it-IT" sz="2400" dirty="0">
              <a:latin typeface="+mj-lt"/>
            </a:endParaRPr>
          </a:p>
          <a:p>
            <a:pPr marL="109728" indent="0" algn="just">
              <a:buNone/>
            </a:pPr>
            <a:r>
              <a:rPr lang="it-IT" sz="2400" dirty="0">
                <a:latin typeface="+mj-lt"/>
              </a:rPr>
              <a:t>L’altra </a:t>
            </a:r>
            <a:r>
              <a:rPr lang="it-IT" sz="2400" b="1" dirty="0">
                <a:latin typeface="+mj-lt"/>
              </a:rPr>
              <a:t>novità</a:t>
            </a:r>
            <a:r>
              <a:rPr lang="it-IT" sz="2400" dirty="0">
                <a:latin typeface="+mj-lt"/>
              </a:rPr>
              <a:t> </a:t>
            </a:r>
            <a:r>
              <a:rPr lang="it-IT" sz="2400" b="1" dirty="0">
                <a:latin typeface="+mj-lt"/>
              </a:rPr>
              <a:t>rilevante</a:t>
            </a:r>
            <a:r>
              <a:rPr lang="it-IT" sz="2400" dirty="0">
                <a:latin typeface="+mj-lt"/>
              </a:rPr>
              <a:t>, quindi, riguarda il riconoscimento per tutti i cittadini della possibilità di richiedere, attraverso l’istituto dell’accesso civico generalizzato, la documentazione di gara nei limiti consentiti e disciplinati dall’art. 5-bis del d. lgs. 14 marzo 2013, n. 33.</a:t>
            </a:r>
          </a:p>
          <a:p>
            <a:pPr marL="109728" indent="0" algn="just">
              <a:buNone/>
            </a:pPr>
            <a:endParaRPr lang="it-IT" sz="2400" dirty="0">
              <a:latin typeface="+mj-lt"/>
            </a:endParaRPr>
          </a:p>
          <a:p>
            <a:pPr marL="109728" indent="0" algn="just">
              <a:buNone/>
            </a:pPr>
            <a:r>
              <a:rPr lang="it-IT" sz="2400" dirty="0">
                <a:latin typeface="+mj-lt"/>
              </a:rPr>
              <a:t>Va, infatti ricordato sul punto che il Consiglio di stato con l’Adunanza plenaria n. 10/2020 ha affermato che detto strumento </a:t>
            </a:r>
            <a:r>
              <a:rPr lang="it-IT" sz="2400" b="1" u="sng" dirty="0">
                <a:latin typeface="+mj-lt"/>
              </a:rPr>
              <a:t>si applica a tutte le fasi dei contratti pubblici</a:t>
            </a:r>
            <a:r>
              <a:rPr lang="it-IT" sz="2400" dirty="0">
                <a:latin typeface="+mj-lt"/>
              </a:rPr>
              <a:t> […]</a:t>
            </a:r>
            <a:endParaRPr lang="it-IT" sz="2400" b="1"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790539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1. L’</a:t>
            </a:r>
            <a:r>
              <a:rPr lang="it-IT" sz="2400" b="1" dirty="0">
                <a:latin typeface="+mj-lt"/>
              </a:rPr>
              <a:t>offerta</a:t>
            </a:r>
            <a:r>
              <a:rPr lang="it-IT" sz="2400" dirty="0">
                <a:latin typeface="+mj-lt"/>
              </a:rPr>
              <a:t> dell’operatore economico risultato </a:t>
            </a:r>
            <a:r>
              <a:rPr lang="it-IT" sz="2400" b="1" dirty="0">
                <a:latin typeface="+mj-lt"/>
              </a:rPr>
              <a:t>aggiudicatario</a:t>
            </a:r>
            <a:r>
              <a:rPr lang="it-IT" sz="2400" dirty="0">
                <a:latin typeface="+mj-lt"/>
              </a:rPr>
              <a:t>, i </a:t>
            </a:r>
            <a:r>
              <a:rPr lang="it-IT" sz="2400" b="1" dirty="0">
                <a:latin typeface="+mj-lt"/>
              </a:rPr>
              <a:t>verbali</a:t>
            </a:r>
            <a:r>
              <a:rPr lang="it-IT" sz="2400" dirty="0">
                <a:latin typeface="+mj-lt"/>
              </a:rPr>
              <a:t> di gara e gli </a:t>
            </a:r>
            <a:r>
              <a:rPr lang="it-IT" sz="2400" b="1" dirty="0">
                <a:latin typeface="+mj-lt"/>
              </a:rPr>
              <a:t>atti</a:t>
            </a:r>
            <a:r>
              <a:rPr lang="it-IT" sz="2400" dirty="0">
                <a:latin typeface="+mj-lt"/>
              </a:rPr>
              <a:t>, i </a:t>
            </a:r>
            <a:r>
              <a:rPr lang="it-IT" sz="2400" b="1" dirty="0">
                <a:latin typeface="+mj-lt"/>
              </a:rPr>
              <a:t>dati</a:t>
            </a:r>
            <a:r>
              <a:rPr lang="it-IT" sz="2400" dirty="0">
                <a:latin typeface="+mj-lt"/>
              </a:rPr>
              <a:t> e le </a:t>
            </a:r>
            <a:r>
              <a:rPr lang="it-IT" sz="2400" b="1" dirty="0">
                <a:latin typeface="+mj-lt"/>
              </a:rPr>
              <a:t>informazioni</a:t>
            </a:r>
            <a:r>
              <a:rPr lang="it-IT" sz="2400" dirty="0">
                <a:latin typeface="+mj-lt"/>
              </a:rPr>
              <a:t> presupposti all’aggiudicazione </a:t>
            </a:r>
            <a:r>
              <a:rPr lang="it-IT" sz="2400" b="1" dirty="0">
                <a:latin typeface="+mj-lt"/>
              </a:rPr>
              <a:t>sono resi disponibili</a:t>
            </a:r>
            <a:r>
              <a:rPr lang="it-IT" sz="2400" dirty="0">
                <a:latin typeface="+mj-lt"/>
              </a:rPr>
              <a:t>, attraverso la piattaforma digitale di cui all’articolo 25 utilizzata dalla stazione appaltante o dall’ente concedente, </a:t>
            </a:r>
            <a:r>
              <a:rPr lang="it-IT" sz="2400" b="1" u="sng" dirty="0">
                <a:latin typeface="+mj-lt"/>
              </a:rPr>
              <a:t>a tutti i candidati e offerenti</a:t>
            </a:r>
            <a:r>
              <a:rPr lang="it-IT" sz="2400" dirty="0">
                <a:latin typeface="+mj-lt"/>
              </a:rPr>
              <a:t> non definitivamente esclusi contestualmente alla </a:t>
            </a:r>
            <a:r>
              <a:rPr lang="it-IT" sz="2400" u="sng" dirty="0">
                <a:latin typeface="+mj-lt"/>
              </a:rPr>
              <a:t>comunicazione digitale dell’aggiudicazione ai sensi dell’articolo 90</a:t>
            </a:r>
            <a:r>
              <a:rPr lang="it-IT" sz="2400" dirty="0">
                <a:latin typeface="+mj-lt"/>
              </a:rPr>
              <a:t>.</a:t>
            </a:r>
          </a:p>
        </p:txBody>
      </p:sp>
      <p:sp>
        <p:nvSpPr>
          <p:cNvPr id="3" name="CasellaDiTesto 2">
            <a:extLst>
              <a:ext uri="{FF2B5EF4-FFF2-40B4-BE49-F238E27FC236}">
                <a16:creationId xmlns:a16="http://schemas.microsoft.com/office/drawing/2014/main" xmlns="" id="{87C12A49-ADED-FE33-5917-E7FE0329BE3C}"/>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0BDD31E5-EE8C-C5AD-50FC-23C5BC6E6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6146" name="Picture 2" descr="Azienda U.S.L. della Valle d'Aosta : Servizi per gli utenti : Come fare per  : Accedere agli atti amministrativi">
            <a:extLst>
              <a:ext uri="{FF2B5EF4-FFF2-40B4-BE49-F238E27FC236}">
                <a16:creationId xmlns:a16="http://schemas.microsoft.com/office/drawing/2014/main" xmlns="" id="{C5838CD2-A7FC-EA51-DDAF-144EC1F25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8829" y="4850333"/>
            <a:ext cx="2007667" cy="2007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737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2. Agli operatori economici collocatisi nei primi </a:t>
            </a:r>
            <a:r>
              <a:rPr lang="it-IT" sz="2400" b="1" dirty="0">
                <a:latin typeface="+mj-lt"/>
              </a:rPr>
              <a:t>cinque posti in graduatoria sono resi </a:t>
            </a:r>
            <a:r>
              <a:rPr lang="it-IT" sz="2400" b="1" u="sng" dirty="0">
                <a:latin typeface="+mj-lt"/>
              </a:rPr>
              <a:t>reciprocamente</a:t>
            </a:r>
            <a:r>
              <a:rPr lang="it-IT" sz="2400" b="1" dirty="0">
                <a:latin typeface="+mj-lt"/>
              </a:rPr>
              <a:t> disponibili</a:t>
            </a:r>
            <a:r>
              <a:rPr lang="it-IT" sz="2400" dirty="0">
                <a:latin typeface="+mj-lt"/>
              </a:rPr>
              <a:t>, attraverso la stessa piattaforma, gli atti di cui al comma 1, nonché le offerte dagli stessi presentate.</a:t>
            </a:r>
          </a:p>
          <a:p>
            <a:pPr marL="109728" indent="0" algn="just">
              <a:buNone/>
            </a:pPr>
            <a:endParaRPr lang="it-IT" sz="2400" dirty="0">
              <a:latin typeface="+mj-lt"/>
            </a:endParaRPr>
          </a:p>
          <a:p>
            <a:pPr marL="109728" indent="0" algn="just">
              <a:buNone/>
            </a:pPr>
            <a:r>
              <a:rPr lang="it-IT" sz="2400" dirty="0">
                <a:latin typeface="+mj-lt"/>
              </a:rPr>
              <a:t>3. Nella comunicazione dell’aggiudicazione di cui al comma 1, la stazione appaltante o l’ente concedente dà anche atto delle decisioni assunte sulle eventuali </a:t>
            </a:r>
            <a:r>
              <a:rPr lang="it-IT" sz="2400" b="1" u="sng" dirty="0">
                <a:latin typeface="+mj-lt"/>
              </a:rPr>
              <a:t>richieste di oscuramento</a:t>
            </a:r>
            <a:r>
              <a:rPr lang="it-IT" sz="2400" dirty="0">
                <a:latin typeface="+mj-lt"/>
              </a:rPr>
              <a:t> di parti delle offerte di cui ai commi 1 e 2, </a:t>
            </a:r>
            <a:r>
              <a:rPr lang="it-IT" sz="2400" u="sng" dirty="0">
                <a:latin typeface="+mj-lt"/>
              </a:rPr>
              <a:t>indicate</a:t>
            </a:r>
            <a:r>
              <a:rPr lang="it-IT" sz="2400" dirty="0">
                <a:latin typeface="+mj-lt"/>
              </a:rPr>
              <a:t> dagli operatori ai sensi dell’</a:t>
            </a:r>
            <a:r>
              <a:rPr lang="it-IT" sz="2400" b="1" dirty="0">
                <a:latin typeface="+mj-lt"/>
              </a:rPr>
              <a:t>articolo 35, comma 4, lettera a)</a:t>
            </a:r>
            <a:r>
              <a:rPr lang="it-IT" sz="2400" dirty="0">
                <a:latin typeface="+mj-lt"/>
              </a:rPr>
              <a:t>.</a:t>
            </a:r>
          </a:p>
        </p:txBody>
      </p:sp>
      <p:sp>
        <p:nvSpPr>
          <p:cNvPr id="3" name="CasellaDiTesto 2">
            <a:extLst>
              <a:ext uri="{FF2B5EF4-FFF2-40B4-BE49-F238E27FC236}">
                <a16:creationId xmlns:a16="http://schemas.microsoft.com/office/drawing/2014/main" xmlns="" id="{39FD8F24-3D12-C6E0-FC4A-A63FC383F2BE}"/>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549CEAA1-C572-1E9F-AD29-DCF304A455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4" name="Picture 2" descr="Azienda U.S.L. della Valle d'Aosta : Servizi per gli utenti : Come fare per  : Accedere agli atti amministrativi">
            <a:extLst>
              <a:ext uri="{FF2B5EF4-FFF2-40B4-BE49-F238E27FC236}">
                <a16:creationId xmlns:a16="http://schemas.microsoft.com/office/drawing/2014/main" xmlns="" id="{07058B9F-BD76-1B02-D807-67D3520B2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376" y="577788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4308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4. Le decisioni di cui al comma 3 sono impugnabili ai sensi dell’articolo 116 del decreto legislativo 2 luglio 2010, n. 104 con ricorso notificato e depositato </a:t>
            </a:r>
            <a:r>
              <a:rPr lang="it-IT" sz="2400" b="1" dirty="0">
                <a:latin typeface="+mj-lt"/>
              </a:rPr>
              <a:t>entro 10 giorni </a:t>
            </a:r>
            <a:r>
              <a:rPr lang="it-IT" sz="2400" dirty="0">
                <a:latin typeface="+mj-lt"/>
              </a:rPr>
              <a:t>dalla comunicazione digitale della aggiudicazione.</a:t>
            </a:r>
          </a:p>
        </p:txBody>
      </p:sp>
      <p:sp>
        <p:nvSpPr>
          <p:cNvPr id="3" name="CasellaDiTesto 2">
            <a:extLst>
              <a:ext uri="{FF2B5EF4-FFF2-40B4-BE49-F238E27FC236}">
                <a16:creationId xmlns:a16="http://schemas.microsoft.com/office/drawing/2014/main" xmlns="" id="{53338E97-8C13-D38B-CAFC-631415D0ABFB}"/>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EB93A061-FBB5-348D-6D79-0BB7AFBF36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4" name="Picture 2" descr="Azienda U.S.L. della Valle d'Aosta : Servizi per gli utenti : Come fare per  : Accedere agli atti amministrativi">
            <a:extLst>
              <a:ext uri="{FF2B5EF4-FFF2-40B4-BE49-F238E27FC236}">
                <a16:creationId xmlns:a16="http://schemas.microsoft.com/office/drawing/2014/main" xmlns="" id="{7EDA7E1A-1A7D-951B-2798-0B493AC426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376" y="577788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585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5. Nel caso in cui la stazione appaltante o l’ente concedente ritenga insussistenti le ragioni di segretezza indicate dall’offerente ai sensi dell’articolo 35, comma 4, lettera a), </a:t>
            </a:r>
            <a:r>
              <a:rPr lang="it-IT" sz="2400" b="1" dirty="0">
                <a:latin typeface="+mj-lt"/>
              </a:rPr>
              <a:t>l’ostensione delle parti dell’offerta di cui è stato richiesto l’oscuramento non è consentita prima del </a:t>
            </a:r>
            <a:r>
              <a:rPr lang="it-IT" sz="2400" b="1" u="sng" dirty="0">
                <a:latin typeface="+mj-lt"/>
              </a:rPr>
              <a:t>decorso</a:t>
            </a:r>
            <a:r>
              <a:rPr lang="it-IT" sz="2400" b="1" dirty="0">
                <a:latin typeface="+mj-lt"/>
              </a:rPr>
              <a:t> del termine di impugnazione delle decisioni di cui al comma 4</a:t>
            </a:r>
            <a:r>
              <a:rPr lang="it-IT" sz="2400" dirty="0">
                <a:latin typeface="+mj-lt"/>
              </a:rPr>
              <a:t>.</a:t>
            </a:r>
          </a:p>
        </p:txBody>
      </p:sp>
      <p:sp>
        <p:nvSpPr>
          <p:cNvPr id="3" name="CasellaDiTesto 2">
            <a:extLst>
              <a:ext uri="{FF2B5EF4-FFF2-40B4-BE49-F238E27FC236}">
                <a16:creationId xmlns:a16="http://schemas.microsoft.com/office/drawing/2014/main" xmlns="" id="{0FE4F330-CA71-13A1-D69D-88952D2411E8}"/>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12C7AF8A-ECE2-09A8-E16A-CB37A67B0A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4" name="Picture 2" descr="Azienda U.S.L. della Valle d'Aosta : Servizi per gli utenti : Come fare per  : Accedere agli atti amministrativi">
            <a:extLst>
              <a:ext uri="{FF2B5EF4-FFF2-40B4-BE49-F238E27FC236}">
                <a16:creationId xmlns:a16="http://schemas.microsoft.com/office/drawing/2014/main" xmlns="" id="{63A86383-1E7D-2BF5-3EE0-639409564B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376" y="577788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047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6. Nel caso di cui al comma 4 la stazione appaltante o l’ente concedente può inoltrare segnalazione all’ANAC la quale può irrogare una sanzione pecuniaria nella misura stabilita dall’articolo 222, comma 9, ridotta alla metà nel caso di pagamento entro 30 giorni dalla contestazione, </a:t>
            </a:r>
            <a:r>
              <a:rPr lang="it-IT" sz="2400" b="1" u="sng" dirty="0">
                <a:latin typeface="+mj-lt"/>
              </a:rPr>
              <a:t>qualora vi siano reiterati rigetti di istanze di oscuramento</a:t>
            </a:r>
            <a:r>
              <a:rPr lang="it-IT" sz="2400" dirty="0">
                <a:latin typeface="+mj-lt"/>
              </a:rPr>
              <a:t>.</a:t>
            </a:r>
          </a:p>
        </p:txBody>
      </p:sp>
      <p:sp>
        <p:nvSpPr>
          <p:cNvPr id="3" name="CasellaDiTesto 2">
            <a:extLst>
              <a:ext uri="{FF2B5EF4-FFF2-40B4-BE49-F238E27FC236}">
                <a16:creationId xmlns:a16="http://schemas.microsoft.com/office/drawing/2014/main" xmlns="" id="{37217759-8A26-BCC7-FD71-E306ECC99F8C}"/>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59037A05-5668-8EE9-3BFC-349905C31B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4" name="Picture 2" descr="Azienda U.S.L. della Valle d'Aosta : Servizi per gli utenti : Come fare per  : Accedere agli atti amministrativi">
            <a:extLst>
              <a:ext uri="{FF2B5EF4-FFF2-40B4-BE49-F238E27FC236}">
                <a16:creationId xmlns:a16="http://schemas.microsoft.com/office/drawing/2014/main" xmlns="" id="{A0D39373-44A6-DFC6-31EF-D3EA5EB56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376" y="577788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918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36 Norme procedimentali e processuali in materia di accesso</a:t>
            </a:r>
          </a:p>
          <a:p>
            <a:pPr marL="109728" indent="0" algn="just">
              <a:buNone/>
            </a:pPr>
            <a:endParaRPr lang="it-IT" sz="2400" dirty="0">
              <a:latin typeface="+mj-lt"/>
            </a:endParaRPr>
          </a:p>
          <a:p>
            <a:pPr marL="109728" indent="0" algn="just">
              <a:buNone/>
            </a:pPr>
            <a:r>
              <a:rPr lang="it-IT" sz="2400" dirty="0">
                <a:latin typeface="+mj-lt"/>
              </a:rPr>
              <a:t>7. Il ricorso di cui al comma 4 è fissato d’ufficio in udienza in camera di consiglio nel rispetto di </a:t>
            </a:r>
            <a:r>
              <a:rPr lang="it-IT" sz="2400" b="1" dirty="0">
                <a:latin typeface="+mj-lt"/>
              </a:rPr>
              <a:t>termini pari alla metà</a:t>
            </a:r>
            <a:r>
              <a:rPr lang="it-IT" sz="2400" dirty="0">
                <a:latin typeface="+mj-lt"/>
              </a:rPr>
              <a:t> di quelli di cui all’articolo 55 del decreto legislativo 2 luglio 2010, n. 104 ed è deciso alla medesima udienza con sentenza in forma semplificata, da pubblicarsi entro </a:t>
            </a:r>
            <a:r>
              <a:rPr lang="it-IT" sz="2400" u="sng" dirty="0">
                <a:latin typeface="+mj-lt"/>
              </a:rPr>
              <a:t>cinque giorni</a:t>
            </a:r>
            <a:r>
              <a:rPr lang="it-IT" sz="2400" dirty="0">
                <a:latin typeface="+mj-lt"/>
              </a:rPr>
              <a:t> dall’udienza di discussione, e la cui motivazione può consistere anche in un mero richiamo delle argomentazioni contenute negli scritti delle parti che il giudice ha inteso accogliere e fare proprie.</a:t>
            </a:r>
          </a:p>
        </p:txBody>
      </p:sp>
      <p:sp>
        <p:nvSpPr>
          <p:cNvPr id="3" name="CasellaDiTesto 2">
            <a:extLst>
              <a:ext uri="{FF2B5EF4-FFF2-40B4-BE49-F238E27FC236}">
                <a16:creationId xmlns:a16="http://schemas.microsoft.com/office/drawing/2014/main" xmlns="" id="{78956C33-A7CD-787B-E5CB-BC28730D36BB}"/>
              </a:ext>
            </a:extLst>
          </p:cNvPr>
          <p:cNvSpPr txBox="1"/>
          <p:nvPr/>
        </p:nvSpPr>
        <p:spPr>
          <a:xfrm>
            <a:off x="107504" y="611983"/>
            <a:ext cx="8928992" cy="461665"/>
          </a:xfrm>
          <a:prstGeom prst="rect">
            <a:avLst/>
          </a:prstGeom>
          <a:solidFill>
            <a:schemeClr val="accent1"/>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Times New Roman"/>
                <a:ea typeface="+mn-ea"/>
                <a:cs typeface="+mn-cs"/>
              </a:rPr>
              <a:t>Della digitalizzazione del ciclo di vita degli appalti</a:t>
            </a:r>
          </a:p>
        </p:txBody>
      </p:sp>
      <p:pic>
        <p:nvPicPr>
          <p:cNvPr id="2" name="Immagine 1">
            <a:extLst>
              <a:ext uri="{FF2B5EF4-FFF2-40B4-BE49-F238E27FC236}">
                <a16:creationId xmlns:a16="http://schemas.microsoft.com/office/drawing/2014/main" xmlns="" id="{61E6EC45-EDF7-2D55-4B99-7F6740360B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4" name="Picture 2" descr="Azienda U.S.L. della Valle d'Aosta : Servizi per gli utenti : Come fare per  : Accedere agli atti amministrativi">
            <a:extLst>
              <a:ext uri="{FF2B5EF4-FFF2-40B4-BE49-F238E27FC236}">
                <a16:creationId xmlns:a16="http://schemas.microsoft.com/office/drawing/2014/main" xmlns="" id="{658FBCFF-C663-71FB-16E8-50FFE9483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376" y="5777880"/>
            <a:ext cx="1080120"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218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45 Incentivi alle funzioni tecniche</a:t>
            </a:r>
          </a:p>
          <a:p>
            <a:pPr marL="109728" indent="0" algn="just">
              <a:buNone/>
            </a:pPr>
            <a:endParaRPr lang="it-IT" sz="2400" dirty="0">
              <a:latin typeface="+mj-lt"/>
            </a:endParaRPr>
          </a:p>
          <a:p>
            <a:pPr marL="109728" indent="0" algn="just">
              <a:buNone/>
            </a:pPr>
            <a:r>
              <a:rPr lang="it-IT" sz="2400" dirty="0">
                <a:latin typeface="+mj-lt"/>
              </a:rPr>
              <a:t>2. Le stazioni appaltanti e gli enti concedenti destinano </a:t>
            </a:r>
            <a:r>
              <a:rPr lang="it-IT" sz="2400" b="1" dirty="0">
                <a:latin typeface="+mj-lt"/>
              </a:rPr>
              <a:t>risorse finanziarie per le funzioni tecniche</a:t>
            </a:r>
            <a:r>
              <a:rPr lang="it-IT" sz="2400" dirty="0">
                <a:latin typeface="+mj-lt"/>
              </a:rPr>
              <a:t> […] </a:t>
            </a:r>
            <a:r>
              <a:rPr lang="it-IT" sz="2400" b="1" dirty="0">
                <a:latin typeface="+mj-lt"/>
              </a:rPr>
              <a:t>in misura non superiore al 2 per cento dell'importo</a:t>
            </a:r>
            <a:r>
              <a:rPr lang="it-IT" sz="2400" dirty="0">
                <a:latin typeface="+mj-lt"/>
              </a:rPr>
              <a:t> […] </a:t>
            </a:r>
            <a:r>
              <a:rPr lang="it-IT" sz="2400" b="1" dirty="0">
                <a:latin typeface="+mj-lt"/>
              </a:rPr>
              <a:t>posto a base delle procedure di affidamento.</a:t>
            </a:r>
          </a:p>
          <a:p>
            <a:pPr marL="109728" indent="0" algn="just">
              <a:buNone/>
            </a:pPr>
            <a:endParaRPr lang="it-IT" sz="2400" dirty="0">
              <a:latin typeface="+mj-lt"/>
            </a:endParaRPr>
          </a:p>
          <a:p>
            <a:pPr marL="109728" indent="0" algn="just">
              <a:buNone/>
            </a:pPr>
            <a:r>
              <a:rPr lang="it-IT" sz="2400" dirty="0">
                <a:latin typeface="+mj-lt"/>
              </a:rPr>
              <a:t>3. </a:t>
            </a:r>
            <a:r>
              <a:rPr lang="it-IT" sz="2400" b="1" dirty="0">
                <a:latin typeface="+mj-lt"/>
              </a:rPr>
              <a:t>L’80 per cento delle risorse di cui al comma 2, è ripartito </a:t>
            </a:r>
            <a:r>
              <a:rPr lang="it-IT" sz="2400" dirty="0">
                <a:latin typeface="+mj-lt"/>
              </a:rPr>
              <a:t>[…] </a:t>
            </a:r>
            <a:r>
              <a:rPr lang="it-IT" sz="2400" b="1" dirty="0">
                <a:latin typeface="+mj-lt"/>
              </a:rPr>
              <a:t>tra il RUP e i soggetti che svolgono le funzioni tecniche </a:t>
            </a:r>
            <a:r>
              <a:rPr lang="it-IT" sz="2400" dirty="0">
                <a:latin typeface="+mj-lt"/>
              </a:rPr>
              <a:t>indicate al comma 2, nonché tra i loro collaboratori.</a:t>
            </a:r>
          </a:p>
          <a:p>
            <a:pPr marL="109728" indent="0" algn="just">
              <a:buNone/>
            </a:pPr>
            <a:endParaRPr lang="it-IT" sz="1200" dirty="0">
              <a:latin typeface="+mj-lt"/>
            </a:endParaRPr>
          </a:p>
          <a:p>
            <a:pPr marL="109728" indent="0" algn="just">
              <a:buNone/>
            </a:pPr>
            <a:endParaRPr lang="it-IT" sz="1200" dirty="0">
              <a:latin typeface="+mj-lt"/>
            </a:endParaRPr>
          </a:p>
        </p:txBody>
      </p:sp>
      <p:sp>
        <p:nvSpPr>
          <p:cNvPr id="4" name="CasellaDiTesto 3">
            <a:extLst>
              <a:ext uri="{FF2B5EF4-FFF2-40B4-BE49-F238E27FC236}">
                <a16:creationId xmlns:a16="http://schemas.microsoft.com/office/drawing/2014/main" xmlns="" id="{FD0808BE-FC64-71CF-EEAC-2CCB47DC8B3B}"/>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Della progettazione</a:t>
            </a:r>
          </a:p>
        </p:txBody>
      </p:sp>
      <p:pic>
        <p:nvPicPr>
          <p:cNvPr id="2" name="Immagine 1">
            <a:extLst>
              <a:ext uri="{FF2B5EF4-FFF2-40B4-BE49-F238E27FC236}">
                <a16:creationId xmlns:a16="http://schemas.microsoft.com/office/drawing/2014/main" xmlns="" id="{003795D0-7E76-1EFC-C531-9B8E38D36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655299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45 Incentivi alle funzioni tecniche</a:t>
            </a:r>
          </a:p>
          <a:p>
            <a:pPr marL="109728" indent="0" algn="just">
              <a:buNone/>
            </a:pPr>
            <a:endParaRPr lang="it-IT" sz="2400" b="1" dirty="0">
              <a:latin typeface="+mj-lt"/>
            </a:endParaRPr>
          </a:p>
          <a:p>
            <a:pPr marL="109728" indent="0" algn="just">
              <a:buNone/>
            </a:pPr>
            <a:r>
              <a:rPr lang="it-IT" sz="2400" dirty="0">
                <a:latin typeface="+mj-lt"/>
              </a:rPr>
              <a:t>4. L’incentivo complessivamente maturato dal dipendente […] </a:t>
            </a:r>
            <a:r>
              <a:rPr lang="it-IT" sz="2400" b="1" dirty="0">
                <a:latin typeface="+mj-lt"/>
              </a:rPr>
              <a:t>non può superare il trattamento economico complessivo annuo lordo percepito dal dipendente</a:t>
            </a:r>
            <a:r>
              <a:rPr lang="it-IT" sz="2400" dirty="0">
                <a:latin typeface="+mj-lt"/>
              </a:rPr>
              <a:t>. […] </a:t>
            </a:r>
            <a:r>
              <a:rPr lang="it-IT" sz="2400" b="1" dirty="0">
                <a:latin typeface="+mj-lt"/>
              </a:rPr>
              <a:t>Per le amministrazioni che adottano i metodi e gli strumenti digitali per la gestione informativa dell’appalto il limite di cui al secondo periodo è aumentato del 15 per cento</a:t>
            </a:r>
            <a:r>
              <a:rPr lang="it-IT" sz="2400" dirty="0">
                <a:latin typeface="+mj-lt"/>
              </a:rPr>
              <a:t>. </a:t>
            </a:r>
          </a:p>
          <a:p>
            <a:pPr marL="109728" indent="0" algn="just">
              <a:buNone/>
            </a:pPr>
            <a:endParaRPr lang="it-IT" sz="2400" dirty="0">
              <a:latin typeface="+mj-lt"/>
            </a:endParaRPr>
          </a:p>
          <a:p>
            <a:pPr marL="109728" indent="0" algn="just">
              <a:buNone/>
            </a:pPr>
            <a:r>
              <a:rPr lang="it-IT" sz="2400" b="1" dirty="0">
                <a:latin typeface="+mj-lt"/>
              </a:rPr>
              <a:t>L’Allegato I.10 </a:t>
            </a:r>
            <a:r>
              <a:rPr lang="it-IT" sz="2400" dirty="0">
                <a:latin typeface="+mj-lt"/>
              </a:rPr>
              <a:t>contiene l’elenco delle attività tecniche incentivabili.</a:t>
            </a:r>
          </a:p>
          <a:p>
            <a:pPr marL="109728" indent="0" algn="just">
              <a:buNone/>
            </a:pPr>
            <a:endParaRPr lang="it-IT" sz="2400" b="1" dirty="0">
              <a:latin typeface="+mj-lt"/>
            </a:endParaRPr>
          </a:p>
          <a:p>
            <a:pPr marL="109728" indent="0" algn="just">
              <a:buNone/>
            </a:pPr>
            <a:endParaRPr lang="it-IT" sz="2400" dirty="0">
              <a:latin typeface="+mj-lt"/>
            </a:endParaRPr>
          </a:p>
          <a:p>
            <a:pPr marL="109728" indent="0" algn="just">
              <a:buNone/>
            </a:pPr>
            <a:endParaRPr lang="it-IT" sz="1200" dirty="0">
              <a:latin typeface="+mj-lt"/>
            </a:endParaRPr>
          </a:p>
          <a:p>
            <a:pPr marL="109728" indent="0" algn="just">
              <a:buNone/>
            </a:pPr>
            <a:endParaRPr lang="it-IT" sz="1200" dirty="0">
              <a:latin typeface="+mj-lt"/>
            </a:endParaRPr>
          </a:p>
        </p:txBody>
      </p:sp>
      <p:sp>
        <p:nvSpPr>
          <p:cNvPr id="4" name="CasellaDiTesto 3">
            <a:extLst>
              <a:ext uri="{FF2B5EF4-FFF2-40B4-BE49-F238E27FC236}">
                <a16:creationId xmlns:a16="http://schemas.microsoft.com/office/drawing/2014/main" xmlns="" id="{FD0808BE-FC64-71CF-EEAC-2CCB47DC8B3B}"/>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Della progettazione</a:t>
            </a:r>
          </a:p>
        </p:txBody>
      </p:sp>
      <p:pic>
        <p:nvPicPr>
          <p:cNvPr id="2" name="Immagine 1">
            <a:extLst>
              <a:ext uri="{FF2B5EF4-FFF2-40B4-BE49-F238E27FC236}">
                <a16:creationId xmlns:a16="http://schemas.microsoft.com/office/drawing/2014/main" xmlns="" id="{003795D0-7E76-1EFC-C531-9B8E38D36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821486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1412782"/>
            <a:ext cx="8928992" cy="3477875"/>
          </a:xfrm>
          <a:prstGeom prst="rect">
            <a:avLst/>
          </a:prstGeom>
          <a:noFill/>
        </p:spPr>
        <p:txBody>
          <a:bodyPr wrap="square" rtlCol="0">
            <a:spAutoFit/>
          </a:bodyPr>
          <a:lstStyle/>
          <a:p>
            <a:pPr algn="ctr">
              <a:defRPr/>
            </a:pPr>
            <a:r>
              <a:rPr lang="it-IT" sz="4400" b="1" dirty="0">
                <a:solidFill>
                  <a:srgbClr val="000000"/>
                </a:solidFill>
                <a:latin typeface="Times New Roman"/>
              </a:rPr>
              <a:t>Libro II – Parte I</a:t>
            </a:r>
          </a:p>
          <a:p>
            <a:pPr algn="ctr">
              <a:defRPr/>
            </a:pPr>
            <a:r>
              <a:rPr lang="it-IT" sz="4400" dirty="0">
                <a:solidFill>
                  <a:srgbClr val="000000"/>
                </a:solidFill>
                <a:latin typeface="Times New Roman"/>
              </a:rPr>
              <a:t>Dei contratti di importo inferiore alle soglie europee</a:t>
            </a:r>
          </a:p>
          <a:p>
            <a:pPr algn="ctr">
              <a:defRPr/>
            </a:pPr>
            <a:endParaRPr lang="it-IT" sz="4400" dirty="0">
              <a:solidFill>
                <a:srgbClr val="000000"/>
              </a:solidFill>
              <a:latin typeface="Times New Roman"/>
            </a:endParaRPr>
          </a:p>
          <a:p>
            <a:pPr algn="ctr">
              <a:defRPr/>
            </a:pPr>
            <a:r>
              <a:rPr lang="it-IT" sz="4400" b="1" dirty="0">
                <a:solidFill>
                  <a:srgbClr val="000000"/>
                </a:solidFill>
                <a:latin typeface="Times New Roman"/>
              </a:rPr>
              <a:t>Articoli da 48 a 55</a:t>
            </a:r>
          </a:p>
        </p:txBody>
      </p:sp>
    </p:spTree>
    <p:extLst>
      <p:ext uri="{BB962C8B-B14F-4D97-AF65-F5344CB8AC3E}">
        <p14:creationId xmlns:p14="http://schemas.microsoft.com/office/powerpoint/2010/main" val="825806197"/>
      </p:ext>
    </p:extLst>
  </p:cSld>
  <p:clrMapOvr>
    <a:masterClrMapping/>
  </p:clrMapOvr>
  <p:transition spd="slow">
    <p:wip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48 Disciplina comune applicabile ai contratti di lavori, servizi e forniture di </a:t>
            </a:r>
            <a:r>
              <a:rPr lang="it-IT" sz="2400" b="1" u="sng" dirty="0">
                <a:latin typeface="+mj-lt"/>
              </a:rPr>
              <a:t>importo inferiore</a:t>
            </a:r>
            <a:r>
              <a:rPr lang="it-IT" sz="2400" b="1" dirty="0">
                <a:latin typeface="+mj-lt"/>
              </a:rPr>
              <a:t> alle soglie di rilevanza europea</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4. Ai contratti di importo inferiore alle soglie di rilevanza europea si applicano, </a:t>
            </a:r>
            <a:r>
              <a:rPr lang="it-IT" sz="2400" u="sng" dirty="0">
                <a:latin typeface="+mj-lt"/>
              </a:rPr>
              <a:t>se non derogate dalla presente Parte</a:t>
            </a:r>
            <a:r>
              <a:rPr lang="it-IT" sz="2400" dirty="0">
                <a:latin typeface="+mj-lt"/>
              </a:rPr>
              <a:t>, le disposizioni del codice.</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9E4015DD-5D1F-EB0F-ACD2-04B8AFB7C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718350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49 Principio di rotazione</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1. Gli affidamenti di cui alla presente Parte avvengono nel rispetto del </a:t>
            </a:r>
            <a:r>
              <a:rPr lang="it-IT" sz="2400" b="1" dirty="0">
                <a:latin typeface="+mj-lt"/>
              </a:rPr>
              <a:t>principio di rotazione</a:t>
            </a:r>
            <a:r>
              <a:rPr lang="it-IT" sz="2400" dirty="0">
                <a:latin typeface="+mj-lt"/>
              </a:rPr>
              <a:t>.</a:t>
            </a:r>
          </a:p>
          <a:p>
            <a:pPr marL="109728" indent="0" algn="just">
              <a:buNone/>
            </a:pPr>
            <a:endParaRPr lang="it-IT" sz="2400" dirty="0">
              <a:latin typeface="+mj-lt"/>
            </a:endParaRPr>
          </a:p>
          <a:p>
            <a:pPr marL="109728" indent="0" algn="just">
              <a:buNone/>
            </a:pPr>
            <a:r>
              <a:rPr lang="it-IT" sz="2400" dirty="0">
                <a:latin typeface="+mj-lt"/>
              </a:rPr>
              <a:t>2. In applicazione del principio di rotazione è vietato l’affidamento o l’aggiudicazione di un appalto al </a:t>
            </a:r>
            <a:r>
              <a:rPr lang="it-IT" sz="2400" b="1" u="sng" dirty="0">
                <a:latin typeface="+mj-lt"/>
              </a:rPr>
              <a:t>contraente uscente</a:t>
            </a:r>
            <a:r>
              <a:rPr lang="it-IT" sz="2400" dirty="0">
                <a:latin typeface="+mj-lt"/>
              </a:rPr>
              <a:t> nei casi in cui due consecutivi affidamenti abbiano a oggetto una commessa rientrante nello stesso settore merceologico, oppure nella stessa categoria di opere, oppure nello stesso settore di servizi.</a:t>
            </a: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15C578BD-BDAB-9B7C-1F4E-FD7FD6739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568405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49 Principio di rotazione</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4. In casi motivati con riferimento:</a:t>
            </a:r>
          </a:p>
          <a:p>
            <a:pPr marL="109728" indent="0" algn="just">
              <a:buNone/>
            </a:pPr>
            <a:endParaRPr lang="it-IT" sz="2400" dirty="0">
              <a:latin typeface="+mj-lt"/>
            </a:endParaRPr>
          </a:p>
          <a:p>
            <a:pPr algn="just"/>
            <a:r>
              <a:rPr lang="it-IT" sz="2400" dirty="0">
                <a:latin typeface="+mj-lt"/>
              </a:rPr>
              <a:t>alla </a:t>
            </a:r>
            <a:r>
              <a:rPr lang="it-IT" sz="2400" b="1" dirty="0">
                <a:latin typeface="+mj-lt"/>
              </a:rPr>
              <a:t>struttura del mercato </a:t>
            </a:r>
          </a:p>
          <a:p>
            <a:pPr marL="109728" indent="0" algn="ctr">
              <a:buNone/>
            </a:pPr>
            <a:r>
              <a:rPr lang="it-IT" sz="2400" b="1" dirty="0">
                <a:latin typeface="+mj-lt"/>
              </a:rPr>
              <a:t>e </a:t>
            </a:r>
          </a:p>
          <a:p>
            <a:pPr algn="just"/>
            <a:endParaRPr lang="it-IT" sz="2400" dirty="0">
              <a:latin typeface="+mj-lt"/>
            </a:endParaRPr>
          </a:p>
          <a:p>
            <a:pPr algn="just"/>
            <a:r>
              <a:rPr lang="it-IT" sz="2400" dirty="0">
                <a:latin typeface="+mj-lt"/>
              </a:rPr>
              <a:t>alla </a:t>
            </a:r>
            <a:r>
              <a:rPr lang="it-IT" sz="2400" b="1" dirty="0">
                <a:latin typeface="+mj-lt"/>
              </a:rPr>
              <a:t>effettiva assenza di alternative</a:t>
            </a:r>
            <a:r>
              <a:rPr lang="it-IT" sz="2400" dirty="0">
                <a:latin typeface="+mj-lt"/>
              </a:rPr>
              <a:t>, nonché di </a:t>
            </a:r>
            <a:r>
              <a:rPr lang="it-IT" sz="2400" b="1" dirty="0">
                <a:latin typeface="+mj-lt"/>
              </a:rPr>
              <a:t>accurata esecuzione del precedente contratto</a:t>
            </a:r>
            <a:r>
              <a:rPr lang="it-IT" sz="2400" dirty="0">
                <a:latin typeface="+mj-lt"/>
              </a:rPr>
              <a:t>, il contraente uscente può essere reinvitato o essere individuato quale affidatario diretto.</a:t>
            </a: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3" name="Immagine 2">
            <a:extLst>
              <a:ext uri="{FF2B5EF4-FFF2-40B4-BE49-F238E27FC236}">
                <a16:creationId xmlns:a16="http://schemas.microsoft.com/office/drawing/2014/main" xmlns="" id="{728F9704-7275-981B-C73F-5F17948CA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513514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49 Principio di rotazione</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Times New Roman" panose="02020603050405020304" pitchFamily="18" charset="0"/>
              </a:rPr>
              <a:t>ai fini della deroga al principio di rotazione, i requisiti previsti dal comma 4 dell’art. 49 debbano essere </a:t>
            </a:r>
            <a:r>
              <a:rPr lang="it-IT" sz="2400" b="1" dirty="0">
                <a:latin typeface="Times New Roman" panose="02020603050405020304" pitchFamily="18" charset="0"/>
              </a:rPr>
              <a:t>concorrenti</a:t>
            </a:r>
            <a:r>
              <a:rPr lang="it-IT" sz="2400" dirty="0">
                <a:latin typeface="Times New Roman" panose="02020603050405020304" pitchFamily="18" charset="0"/>
              </a:rPr>
              <a:t> e </a:t>
            </a:r>
            <a:r>
              <a:rPr lang="it-IT" sz="2400" u="sng" dirty="0">
                <a:latin typeface="Times New Roman" panose="02020603050405020304" pitchFamily="18" charset="0"/>
              </a:rPr>
              <a:t>non alternativi </a:t>
            </a:r>
            <a:r>
              <a:rPr lang="it-IT" sz="2400" dirty="0">
                <a:latin typeface="Times New Roman" panose="02020603050405020304" pitchFamily="18" charset="0"/>
              </a:rPr>
              <a:t>tra loro</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Dei contratti di importo inferiore alle soglie europee</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19284907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49 Principio di rotazione</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5. Per i contratti affidati con le procedure di cui all’articolo 50, comma 1, lettere c), d) ed e), le stazioni appaltanti non applicano il principio di rotazione quando l’indagine di mercato sia stata effettuata </a:t>
            </a:r>
            <a:r>
              <a:rPr lang="it-IT" sz="2400" u="sng" dirty="0">
                <a:latin typeface="+mj-lt"/>
              </a:rPr>
              <a:t>senza porre limiti al numero di operatori economici in possesso dei requisiti richiesti da invitare alla successiva procedura negoziata</a:t>
            </a:r>
            <a:r>
              <a:rPr lang="it-IT" sz="2400" dirty="0">
                <a:latin typeface="+mj-lt"/>
              </a:rPr>
              <a:t>.</a:t>
            </a:r>
          </a:p>
          <a:p>
            <a:pPr marL="109728" indent="0" algn="just">
              <a:buNone/>
            </a:pPr>
            <a:endParaRPr lang="it-IT" sz="2400" dirty="0">
              <a:latin typeface="+mj-lt"/>
            </a:endParaRPr>
          </a:p>
          <a:p>
            <a:pPr marL="109728" indent="0" algn="just">
              <a:buNone/>
            </a:pPr>
            <a:r>
              <a:rPr lang="it-IT" sz="2400" dirty="0">
                <a:latin typeface="+mj-lt"/>
              </a:rPr>
              <a:t>6. È comunque consentito derogare all’applicazione del principio di rotazione per gli </a:t>
            </a:r>
            <a:r>
              <a:rPr lang="it-IT" sz="2400" b="1" dirty="0">
                <a:latin typeface="+mj-lt"/>
              </a:rPr>
              <a:t>affidamenti diretti di importo inferiore a 5.000 euro</a:t>
            </a:r>
            <a:r>
              <a:rPr lang="it-IT" sz="2400" dirty="0">
                <a:latin typeface="+mj-lt"/>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33BF3577-5A44-5FB5-463F-2C865FC6FC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967110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1. Salvo quanto previsto dagli articoli 62 e 63 </a:t>
            </a:r>
            <a:r>
              <a:rPr lang="it-IT" sz="2400" b="1" dirty="0">
                <a:latin typeface="+mj-lt"/>
              </a:rPr>
              <a:t>(aggregazione committenza e qualificazione stazioni appaltanti)</a:t>
            </a:r>
            <a:r>
              <a:rPr lang="it-IT" sz="2400" dirty="0">
                <a:latin typeface="+mj-lt"/>
              </a:rPr>
              <a:t>, le stazioni appaltanti procedono all'affidamento dei contratti di lavori, servizi e forniture di importo inferiore alle soglie di cui all’articolo 14 con le seguenti modalità:</a:t>
            </a:r>
          </a:p>
          <a:p>
            <a:pPr marL="109728" indent="0" algn="just">
              <a:buNone/>
            </a:pPr>
            <a:r>
              <a:rPr lang="it-IT" sz="2400" b="1" dirty="0">
                <a:latin typeface="+mj-lt"/>
              </a:rPr>
              <a:t>a)</a:t>
            </a:r>
            <a:r>
              <a:rPr lang="it-IT" sz="2400" dirty="0">
                <a:latin typeface="+mj-lt"/>
              </a:rPr>
              <a:t> affidamento diretto per </a:t>
            </a:r>
            <a:r>
              <a:rPr lang="it-IT" sz="2400" b="1" dirty="0">
                <a:latin typeface="+mj-lt"/>
              </a:rPr>
              <a:t>lavori di importo inferiore a 150.000 euro</a:t>
            </a:r>
            <a:r>
              <a:rPr lang="it-IT" sz="2400" dirty="0">
                <a:latin typeface="+mj-lt"/>
              </a:rPr>
              <a:t>, anche senza consultazione di più operatori economici, assicurando che siano scelti soggetti in possesso di documentate esperienze pregresse idonee all’esecuzione delle prestazioni contrattuali anche individuati tra gli iscritti in elenchi o albi istituiti dalla stazione appaltante;</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FBBFCFFA-09CF-C7B8-E8F9-6F54BE1E7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194891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b="1" dirty="0">
                <a:latin typeface="+mj-lt"/>
              </a:rPr>
              <a:t>b) </a:t>
            </a:r>
            <a:r>
              <a:rPr lang="it-IT" sz="2400" dirty="0">
                <a:latin typeface="+mj-lt"/>
              </a:rPr>
              <a:t>affidamento diretto dei </a:t>
            </a:r>
            <a:r>
              <a:rPr lang="it-IT" sz="2400" u="sng" dirty="0">
                <a:latin typeface="+mj-lt"/>
              </a:rPr>
              <a:t>servizi</a:t>
            </a:r>
            <a:r>
              <a:rPr lang="it-IT" sz="2400" dirty="0">
                <a:latin typeface="+mj-lt"/>
              </a:rPr>
              <a:t> e </a:t>
            </a:r>
            <a:r>
              <a:rPr lang="it-IT" sz="2400" u="sng" dirty="0">
                <a:latin typeface="+mj-lt"/>
              </a:rPr>
              <a:t>forniture</a:t>
            </a:r>
            <a:r>
              <a:rPr lang="it-IT" sz="2400" dirty="0">
                <a:latin typeface="+mj-lt"/>
              </a:rPr>
              <a:t>, ivi compresi i servizi di ingegneria e architettura e l'attività di progettazione, di importo </a:t>
            </a:r>
            <a:r>
              <a:rPr lang="it-IT" sz="2400" b="1" dirty="0">
                <a:latin typeface="+mj-lt"/>
              </a:rPr>
              <a:t>inferiore a 140.000 euro</a:t>
            </a:r>
            <a:r>
              <a:rPr lang="it-IT" sz="2400" dirty="0">
                <a:latin typeface="+mj-lt"/>
              </a:rPr>
              <a:t>, anche senza consultazione di più operatori economici, assicurando che siano scelti soggetti in possesso di documentate esperienze pregresse idonee all’esecuzione delle prestazioni contrattuali, anche individuati tra gli iscritti in elenchi o albi istituiti dalla stazione appaltante;</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7F6A067A-8D43-AC12-3995-F0F485E35D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946788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b="1" dirty="0">
                <a:latin typeface="+mj-lt"/>
              </a:rPr>
              <a:t>c)</a:t>
            </a:r>
            <a:r>
              <a:rPr lang="it-IT" sz="2400" dirty="0">
                <a:latin typeface="+mj-lt"/>
              </a:rPr>
              <a:t> procedura negoziata senza bando, previa consultazione di almeno </a:t>
            </a:r>
            <a:r>
              <a:rPr lang="it-IT" sz="2400" u="sng" dirty="0">
                <a:latin typeface="+mj-lt"/>
              </a:rPr>
              <a:t>cinque</a:t>
            </a:r>
            <a:r>
              <a:rPr lang="it-IT" sz="2400" dirty="0">
                <a:latin typeface="+mj-lt"/>
              </a:rPr>
              <a:t> operatori economici, ove esistenti, individuati in base a indagini di mercato o tramite elenchi di operatori economici, per i </a:t>
            </a:r>
            <a:r>
              <a:rPr lang="it-IT" sz="2400" b="1" dirty="0">
                <a:latin typeface="+mj-lt"/>
              </a:rPr>
              <a:t>lavori</a:t>
            </a:r>
            <a:r>
              <a:rPr lang="it-IT" sz="2400" dirty="0">
                <a:latin typeface="+mj-lt"/>
              </a:rPr>
              <a:t> di importo pari o superiore a </a:t>
            </a:r>
            <a:r>
              <a:rPr lang="it-IT" sz="2400" b="1" dirty="0">
                <a:latin typeface="+mj-lt"/>
              </a:rPr>
              <a:t>150.000</a:t>
            </a:r>
            <a:r>
              <a:rPr lang="it-IT" sz="2400" dirty="0">
                <a:latin typeface="+mj-lt"/>
              </a:rPr>
              <a:t> euro e inferiore a un milione di euro;</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3351E3A7-42A3-9116-981C-2C72699379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50327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b="1" dirty="0">
                <a:latin typeface="+mj-lt"/>
              </a:rPr>
              <a:t>d)</a:t>
            </a:r>
            <a:r>
              <a:rPr lang="it-IT" sz="2400" dirty="0">
                <a:latin typeface="+mj-lt"/>
              </a:rPr>
              <a:t> procedura negoziata senza bando, previa consultazione di almeno </a:t>
            </a:r>
            <a:r>
              <a:rPr lang="it-IT" sz="2400" b="1" dirty="0">
                <a:latin typeface="+mj-lt"/>
              </a:rPr>
              <a:t>10 operatori economici</a:t>
            </a:r>
            <a:r>
              <a:rPr lang="it-IT" sz="2400" dirty="0">
                <a:latin typeface="+mj-lt"/>
              </a:rPr>
              <a:t>, ove esistenti, per </a:t>
            </a:r>
            <a:r>
              <a:rPr lang="it-IT" sz="2400" b="1" dirty="0">
                <a:latin typeface="+mj-lt"/>
              </a:rPr>
              <a:t>lavori</a:t>
            </a:r>
            <a:r>
              <a:rPr lang="it-IT" sz="2400" dirty="0">
                <a:latin typeface="+mj-lt"/>
              </a:rPr>
              <a:t> di importo pari o superiore a un </a:t>
            </a:r>
            <a:r>
              <a:rPr lang="it-IT" sz="2400" b="1" dirty="0">
                <a:latin typeface="+mj-lt"/>
              </a:rPr>
              <a:t>milione</a:t>
            </a:r>
            <a:r>
              <a:rPr lang="it-IT" sz="2400" dirty="0">
                <a:latin typeface="+mj-lt"/>
              </a:rPr>
              <a:t> di euro e fino alle soglie di cui all’articolo 14, </a:t>
            </a:r>
          </a:p>
          <a:p>
            <a:pPr marL="109728" indent="0" algn="just">
              <a:buNone/>
            </a:pPr>
            <a:endParaRPr lang="it-IT" sz="2400" dirty="0">
              <a:latin typeface="+mj-lt"/>
            </a:endParaRPr>
          </a:p>
          <a:p>
            <a:pPr marL="109728" indent="0" algn="just">
              <a:buNone/>
            </a:pPr>
            <a:r>
              <a:rPr lang="it-IT" sz="2400" dirty="0">
                <a:latin typeface="+mj-lt"/>
              </a:rPr>
              <a:t>salva la possibilità di ricorrere alle </a:t>
            </a:r>
            <a:r>
              <a:rPr lang="it-IT" sz="2400" b="1" dirty="0">
                <a:latin typeface="+mj-lt"/>
              </a:rPr>
              <a:t>procedure di scelta del contraente di cui alla Parte IV del presente Libro</a:t>
            </a: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DD1C2959-4AA8-CBCB-2599-A3B1174B8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4068887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b="1" dirty="0">
                <a:latin typeface="+mj-lt"/>
              </a:rPr>
              <a:t>e)</a:t>
            </a:r>
            <a:r>
              <a:rPr lang="it-IT" sz="2400" dirty="0">
                <a:latin typeface="+mj-lt"/>
              </a:rPr>
              <a:t> procedura </a:t>
            </a:r>
            <a:r>
              <a:rPr lang="it-IT" sz="2400" b="1" dirty="0">
                <a:latin typeface="+mj-lt"/>
              </a:rPr>
              <a:t>negoziata</a:t>
            </a:r>
            <a:r>
              <a:rPr lang="it-IT" sz="2400" dirty="0">
                <a:latin typeface="+mj-lt"/>
              </a:rPr>
              <a:t> senza bando, previa consultazione di almeno cinque operatori economici, ove esistenti, individuati in base ad indagini di mercato o tramite elenchi di operatori economici, per l'affidamento di servizi e forniture, ivi compresi i servizi di ingegneria e architettura e l'attività di progettazione, di importo pari o</a:t>
            </a:r>
            <a:r>
              <a:rPr lang="it-IT" sz="2400" b="1" dirty="0">
                <a:latin typeface="+mj-lt"/>
              </a:rPr>
              <a:t> superiore a 140.000 euro e fino alle soglie di cui all'articolo 14</a:t>
            </a:r>
            <a:r>
              <a:rPr lang="it-IT" sz="2400" dirty="0">
                <a:latin typeface="+mj-lt"/>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DD1C2959-4AA8-CBCB-2599-A3B1174B8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78648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19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a:noFill/>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Times New Roman" panose="02020603050405020304" pitchFamily="18" charset="0"/>
              </a:rPr>
              <a:t>Nel </a:t>
            </a:r>
            <a:r>
              <a:rPr lang="it-IT" sz="2400" b="1" u="sng" dirty="0">
                <a:latin typeface="Times New Roman" panose="02020603050405020304" pitchFamily="18" charset="0"/>
              </a:rPr>
              <a:t>comma 1, lett. d)</a:t>
            </a:r>
            <a:r>
              <a:rPr lang="it-IT" sz="2400" dirty="0">
                <a:latin typeface="Times New Roman" panose="02020603050405020304" pitchFamily="18" charset="0"/>
              </a:rPr>
              <a:t>, in esame si è percorsa una via mediana, costituita dalla </a:t>
            </a:r>
            <a:r>
              <a:rPr lang="it-IT" sz="2400" b="1" u="sng" dirty="0">
                <a:latin typeface="Times New Roman" panose="02020603050405020304" pitchFamily="18" charset="0"/>
              </a:rPr>
              <a:t>possibilità per le stazioni appaltanti</a:t>
            </a:r>
            <a:r>
              <a:rPr lang="it-IT" sz="2400" dirty="0">
                <a:latin typeface="Times New Roman" panose="02020603050405020304" pitchFamily="18" charset="0"/>
              </a:rPr>
              <a:t>, per gli appalti di lavori sottosoglia di importo più significativo, di impiegare le </a:t>
            </a:r>
            <a:r>
              <a:rPr lang="it-IT" sz="2400" b="1" u="sng" dirty="0">
                <a:latin typeface="Times New Roman" panose="02020603050405020304" pitchFamily="18" charset="0"/>
              </a:rPr>
              <a:t>procedure ordinarie</a:t>
            </a:r>
            <a:r>
              <a:rPr lang="it-IT" sz="2400" dirty="0">
                <a:latin typeface="Times New Roman" panose="02020603050405020304" pitchFamily="18" charset="0"/>
              </a:rPr>
              <a:t>, ma «previa adeguata </a:t>
            </a:r>
            <a:r>
              <a:rPr lang="it-IT" sz="2400" b="1" dirty="0">
                <a:latin typeface="Times New Roman" panose="02020603050405020304" pitchFamily="18" charset="0"/>
              </a:rPr>
              <a:t>motivazione</a:t>
            </a:r>
            <a:r>
              <a:rPr lang="it-IT" sz="2400" dirty="0">
                <a:latin typeface="Times New Roman" panose="02020603050405020304" pitchFamily="18" charset="0"/>
              </a:rPr>
              <a:t>». </a:t>
            </a:r>
          </a:p>
          <a:p>
            <a:pPr marL="109728" indent="0" algn="just">
              <a:buNone/>
            </a:pPr>
            <a:endParaRPr lang="it-IT" sz="2400" dirty="0">
              <a:latin typeface="Times New Roman" panose="02020603050405020304" pitchFamily="18" charset="0"/>
            </a:endParaRPr>
          </a:p>
          <a:p>
            <a:pPr marL="109728" indent="0" algn="just">
              <a:buNone/>
            </a:pPr>
            <a:r>
              <a:rPr lang="it-IT" sz="2400" dirty="0">
                <a:latin typeface="Times New Roman" panose="02020603050405020304" pitchFamily="18" charset="0"/>
              </a:rPr>
              <a:t>Si tratta cioè non di libera opzione, ma della possibilità di accedere alle più complesse procedure ordinarie in esito a una specifica motivazione delle ragioni tecniche che, nel singolo caso, rendono preferibile – effettuato il dovuto bilanciamento degli interessi pubblici in gioco – l’utilizzo del più garantistico, ma più complesso, procedimento ordinario di gara.</a:t>
            </a:r>
            <a:endParaRPr lang="it-IT" sz="3200" dirty="0">
              <a:latin typeface="+mj-lt"/>
            </a:endParaRPr>
          </a:p>
        </p:txBody>
      </p:sp>
      <p:sp>
        <p:nvSpPr>
          <p:cNvPr id="6" name="CasellaDiTesto 5">
            <a:extLst>
              <a:ext uri="{FF2B5EF4-FFF2-40B4-BE49-F238E27FC236}">
                <a16:creationId xmlns:a16="http://schemas.microsoft.com/office/drawing/2014/main" xmlns="" id="{35162A84-97BC-4E9F-E8E6-16F43C3E7E5F}"/>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Dei contratti di importo inferiore alle soglie europee</a:t>
            </a:r>
          </a:p>
        </p:txBody>
      </p:sp>
      <p:pic>
        <p:nvPicPr>
          <p:cNvPr id="2" name="Immagine 1">
            <a:extLst>
              <a:ext uri="{FF2B5EF4-FFF2-40B4-BE49-F238E27FC236}">
                <a16:creationId xmlns:a16="http://schemas.microsoft.com/office/drawing/2014/main" xmlns="" id="{7421ED6D-140B-14C0-27A7-B94262300B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3" name="Immagine 2">
            <a:extLst>
              <a:ext uri="{FF2B5EF4-FFF2-40B4-BE49-F238E27FC236}">
                <a16:creationId xmlns:a16="http://schemas.microsoft.com/office/drawing/2014/main" xmlns="" id="{3445CA28-5DD6-7AA3-F497-EAABBF20E6F2}"/>
              </a:ext>
            </a:extLst>
          </p:cNvPr>
          <p:cNvPicPr>
            <a:picLocks noChangeAspect="1"/>
          </p:cNvPicPr>
          <p:nvPr/>
        </p:nvPicPr>
        <p:blipFill>
          <a:blip r:embed="rId6"/>
          <a:stretch>
            <a:fillRect/>
          </a:stretch>
        </p:blipFill>
        <p:spPr>
          <a:xfrm>
            <a:off x="7571109" y="161772"/>
            <a:ext cx="1393385" cy="1323012"/>
          </a:xfrm>
          <a:prstGeom prst="rect">
            <a:avLst/>
          </a:prstGeom>
          <a:ln>
            <a:solidFill>
              <a:schemeClr val="accent1"/>
            </a:solidFill>
          </a:ln>
        </p:spPr>
      </p:pic>
    </p:spTree>
    <p:extLst>
      <p:ext uri="{BB962C8B-B14F-4D97-AF65-F5344CB8AC3E}">
        <p14:creationId xmlns:p14="http://schemas.microsoft.com/office/powerpoint/2010/main" val="22312419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b="1" dirty="0">
                <a:latin typeface="+mj-lt"/>
              </a:rPr>
              <a:t>e)</a:t>
            </a:r>
            <a:r>
              <a:rPr lang="it-IT" sz="2400" dirty="0">
                <a:latin typeface="+mj-lt"/>
              </a:rPr>
              <a:t> procedura negoziata senza bando, previa consultazione di almeno </a:t>
            </a:r>
            <a:r>
              <a:rPr lang="it-IT" sz="2400" b="1" dirty="0">
                <a:latin typeface="+mj-lt"/>
              </a:rPr>
              <a:t>cinque operatori</a:t>
            </a:r>
            <a:r>
              <a:rPr lang="it-IT" sz="2400" dirty="0">
                <a:latin typeface="+mj-lt"/>
              </a:rPr>
              <a:t> economici, ove esistenti, individuati in base ad indagini di mercato o tramite elenchi di operatori economici, </a:t>
            </a:r>
            <a:r>
              <a:rPr lang="it-IT" sz="2400" u="sng" dirty="0">
                <a:latin typeface="+mj-lt"/>
              </a:rPr>
              <a:t>per l'affidamento di servizi e forniture</a:t>
            </a:r>
            <a:r>
              <a:rPr lang="it-IT" sz="2400" dirty="0">
                <a:latin typeface="+mj-lt"/>
              </a:rPr>
              <a:t>, ivi compresi i servizi di ingegneria e architettura e l'attività di progettazione, di importo pari o superiore a </a:t>
            </a:r>
            <a:r>
              <a:rPr lang="it-IT" sz="2400" u="sng" dirty="0">
                <a:latin typeface="+mj-lt"/>
              </a:rPr>
              <a:t>140.000 euro e fino alle soglie di cui all’articolo 14</a:t>
            </a:r>
            <a:r>
              <a:rPr lang="it-IT" sz="2400" dirty="0">
                <a:latin typeface="+mj-lt"/>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FE3929DD-131D-0A20-8B76-2931B0D1FE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694360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2. Gli elenchi e le indagini di mercato sono gestiti con le modalità previste nell’</a:t>
            </a:r>
            <a:r>
              <a:rPr lang="it-IT" sz="2400" b="1" dirty="0">
                <a:latin typeface="+mj-lt"/>
              </a:rPr>
              <a:t>allegato II.1</a:t>
            </a:r>
            <a:r>
              <a:rPr lang="it-IT" sz="2400" dirty="0">
                <a:latin typeface="+mj-lt"/>
              </a:rPr>
              <a:t>. </a:t>
            </a:r>
          </a:p>
          <a:p>
            <a:pPr marL="109728" indent="0" algn="just">
              <a:buNone/>
            </a:pPr>
            <a:endParaRPr lang="it-IT" sz="2400" dirty="0">
              <a:latin typeface="+mj-lt"/>
            </a:endParaRPr>
          </a:p>
          <a:p>
            <a:pPr marL="109728" indent="0" algn="just">
              <a:buNone/>
            </a:pPr>
            <a:r>
              <a:rPr lang="it-IT" sz="2400" dirty="0">
                <a:latin typeface="+mj-lt"/>
              </a:rPr>
              <a:t>Per la selezione degli operatori da invitare alle procedure negoziate, le stazioni appaltanti non possono utilizzare il sorteggio o altro metodo </a:t>
            </a:r>
            <a:r>
              <a:rPr lang="it-IT" sz="2400" b="1" dirty="0">
                <a:latin typeface="+mj-lt"/>
              </a:rPr>
              <a:t>di estrazione casuale</a:t>
            </a:r>
            <a:r>
              <a:rPr lang="it-IT" sz="2400" dirty="0">
                <a:latin typeface="+mj-lt"/>
              </a:rPr>
              <a:t> dei nominativi, se non in presenza di situazioni  articolari e specificamente motivate, nei casi in cui non risulti praticabile nessun altro metodo di selezione degli operatori.</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D05FB512-64AC-ED8B-D9A7-02CB97106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621095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Le stazioni appaltanti </a:t>
            </a:r>
            <a:r>
              <a:rPr lang="it-IT" sz="2400" b="1" dirty="0">
                <a:latin typeface="+mj-lt"/>
              </a:rPr>
              <a:t>pubblicano sul proprio sito istituzionale i nominativi degli operatori consultati</a:t>
            </a:r>
            <a:r>
              <a:rPr lang="it-IT" sz="2400" dirty="0">
                <a:latin typeface="+mj-lt"/>
              </a:rPr>
              <a:t> nell'ambito delle procedure di cui al comma 1.</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D05FB512-64AC-ED8B-D9A7-02CB97106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803228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II.1</a:t>
            </a:r>
            <a:endParaRPr lang="it-IT" sz="2400" dirty="0">
              <a:latin typeface="+mj-lt"/>
            </a:endParaRPr>
          </a:p>
          <a:p>
            <a:pPr marL="109728" indent="0" algn="just">
              <a:buNone/>
            </a:pPr>
            <a:endParaRPr lang="it-IT" sz="2400" dirty="0">
              <a:latin typeface="+mj-lt"/>
            </a:endParaRPr>
          </a:p>
          <a:p>
            <a:pPr marL="109728" indent="0" algn="just">
              <a:buNone/>
            </a:pPr>
            <a:r>
              <a:rPr lang="it-IT" sz="2400" dirty="0">
                <a:latin typeface="+mj-lt"/>
              </a:rPr>
              <a:t>1. Gli operatori economici da invitare alle procedure negoziate per l’affidamento di contratti di lavori di importo pari o superiore a 150.000 e di contratti di servizi e forniture di importo pari o superiore </a:t>
            </a:r>
            <a:r>
              <a:rPr lang="it-IT" sz="2400" b="1" dirty="0">
                <a:latin typeface="+mj-lt"/>
              </a:rPr>
              <a:t>a 140.000,00 euro</a:t>
            </a:r>
            <a:r>
              <a:rPr lang="it-IT" sz="2400" dirty="0">
                <a:latin typeface="+mj-lt"/>
              </a:rPr>
              <a:t> e inferiore alle soglie di rilevanza comunitaria di cui all’articolo 14 sono individuati sulla base</a:t>
            </a:r>
          </a:p>
          <a:p>
            <a:pPr algn="just"/>
            <a:r>
              <a:rPr lang="it-IT" sz="2400" b="1" dirty="0">
                <a:latin typeface="+mj-lt"/>
              </a:rPr>
              <a:t>di indagini di mercato </a:t>
            </a:r>
          </a:p>
          <a:p>
            <a:pPr algn="just"/>
            <a:r>
              <a:rPr lang="it-IT" sz="2400" dirty="0">
                <a:latin typeface="+mj-lt"/>
              </a:rPr>
              <a:t>o tramite </a:t>
            </a:r>
            <a:r>
              <a:rPr lang="it-IT" sz="2400" b="1" dirty="0">
                <a:latin typeface="+mj-lt"/>
              </a:rPr>
              <a:t>elenchi di operatori economici</a:t>
            </a:r>
            <a:r>
              <a:rPr lang="it-IT" sz="2400" dirty="0">
                <a:latin typeface="+mj-lt"/>
              </a:rPr>
              <a:t>, </a:t>
            </a:r>
          </a:p>
          <a:p>
            <a:pPr algn="just"/>
            <a:r>
              <a:rPr lang="it-IT" sz="2400" dirty="0">
                <a:latin typeface="+mj-lt"/>
              </a:rPr>
              <a:t>nel rispetto del criterio di </a:t>
            </a:r>
            <a:r>
              <a:rPr lang="it-IT" sz="2400" b="1" u="sng" dirty="0">
                <a:latin typeface="+mj-lt"/>
              </a:rPr>
              <a:t>rotazione</a:t>
            </a:r>
            <a:r>
              <a:rPr lang="it-IT" sz="2400" dirty="0">
                <a:latin typeface="+mj-lt"/>
              </a:rPr>
              <a:t> degli affidamenti di cui all’articolo 49 del codice.</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218006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052736"/>
            <a:ext cx="8897368" cy="5328592"/>
          </a:xfrm>
        </p:spPr>
        <p:txBody>
          <a:bodyPr>
            <a:noAutofit/>
          </a:bodyPr>
          <a:lstStyle/>
          <a:p>
            <a:pPr marL="109728" indent="0" algn="just">
              <a:buNone/>
            </a:pPr>
            <a:r>
              <a:rPr lang="it-IT" sz="2400" b="1" dirty="0">
                <a:latin typeface="+mj-lt"/>
              </a:rPr>
              <a:t>Allegato II.1</a:t>
            </a:r>
          </a:p>
          <a:p>
            <a:pPr marL="109728" indent="0" algn="just">
              <a:buNone/>
            </a:pPr>
            <a:endParaRPr lang="it-IT" sz="2400" b="1" dirty="0">
              <a:latin typeface="+mj-lt"/>
            </a:endParaRPr>
          </a:p>
          <a:p>
            <a:pPr marL="109728" indent="0" algn="just">
              <a:buNone/>
            </a:pPr>
            <a:r>
              <a:rPr lang="it-IT" sz="2400" dirty="0">
                <a:latin typeface="+mj-lt"/>
              </a:rPr>
              <a:t>[…] la stazione appaltante pubblica un avviso sul suo </a:t>
            </a:r>
            <a:r>
              <a:rPr lang="it-IT" sz="2400" u="sng" dirty="0">
                <a:latin typeface="+mj-lt"/>
              </a:rPr>
              <a:t>sito istituzionale </a:t>
            </a:r>
            <a:r>
              <a:rPr lang="it-IT" sz="2400" b="1" u="sng" dirty="0">
                <a:latin typeface="+mj-lt"/>
              </a:rPr>
              <a:t>e</a:t>
            </a:r>
            <a:r>
              <a:rPr lang="it-IT" sz="2400" dirty="0">
                <a:latin typeface="+mj-lt"/>
              </a:rPr>
              <a:t> sulla </a:t>
            </a:r>
            <a:r>
              <a:rPr lang="it-IT" sz="2400" b="1" dirty="0">
                <a:latin typeface="+mj-lt"/>
              </a:rPr>
              <a:t>Banca dati nazionale dei contratti pubblici dell’ANAC.</a:t>
            </a:r>
            <a:r>
              <a:rPr lang="it-IT" sz="2400" dirty="0">
                <a:latin typeface="+mj-lt"/>
              </a:rPr>
              <a:t> </a:t>
            </a:r>
          </a:p>
          <a:p>
            <a:pPr marL="109728" indent="0" algn="just">
              <a:buNone/>
            </a:pPr>
            <a:endParaRPr lang="it-IT" sz="2400" dirty="0">
              <a:latin typeface="+mj-lt"/>
            </a:endParaRPr>
          </a:p>
          <a:p>
            <a:pPr marL="109728" indent="0" algn="just">
              <a:buNone/>
            </a:pPr>
            <a:r>
              <a:rPr lang="it-IT" sz="2400" dirty="0">
                <a:latin typeface="+mj-lt"/>
              </a:rPr>
              <a:t>La durata della pubblicazione è stabilita in ragione della rilevanza del contratto, per un periodo minimo identificabile in </a:t>
            </a:r>
            <a:r>
              <a:rPr lang="it-IT" sz="2400" b="1" dirty="0">
                <a:latin typeface="+mj-lt"/>
              </a:rPr>
              <a:t>15 giorni</a:t>
            </a:r>
            <a:r>
              <a:rPr lang="it-IT" sz="2400" dirty="0">
                <a:latin typeface="+mj-lt"/>
              </a:rPr>
              <a:t>, salva la riduzione del suddetto termine per motivate ragioni di urgenza a non meno di cinque giorni.</a:t>
            </a:r>
          </a:p>
          <a:p>
            <a:pPr marL="109728" indent="0" algn="just">
              <a:buNone/>
            </a:pPr>
            <a:endParaRPr lang="it-IT" sz="2400" dirty="0">
              <a:latin typeface="+mj-lt"/>
            </a:endParaRPr>
          </a:p>
          <a:p>
            <a:pPr marL="109728" indent="0" algn="just">
              <a:buNone/>
            </a:pPr>
            <a:endParaRPr lang="it-IT" sz="2400" dirty="0">
              <a:latin typeface="+mj-lt"/>
            </a:endParaRPr>
          </a:p>
          <a:p>
            <a:pPr marL="109728" indent="0" algn="just">
              <a:buNone/>
            </a:pPr>
            <a:endParaRPr lang="it-IT" sz="2400" dirty="0">
              <a:latin typeface="+mj-lt"/>
            </a:endParaRP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Dei contratti di importo inferiore alle soglie europee</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547334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5000"/>
            <a:lum/>
            <a:extLst>
              <a:ext uri="{837473B0-CC2E-450A-ABE3-18F120FF3D39}">
                <a1611:picAttrSrcUrl xmlns:a1611="http://schemas.microsoft.com/office/drawing/2016/11/main" xmlns="" r:id="rId4"/>
              </a:ext>
            </a:extLst>
          </a:blip>
          <a:srcRect/>
          <a:stretch>
            <a:fillRect t="10000" b="10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Allegato II.1</a:t>
            </a:r>
            <a:endParaRPr lang="it-IT" sz="2400" dirty="0">
              <a:latin typeface="+mj-lt"/>
            </a:endParaRPr>
          </a:p>
          <a:p>
            <a:pPr marL="109728" indent="0" algn="just">
              <a:buNone/>
            </a:pPr>
            <a:endParaRPr lang="it-IT" sz="2400" dirty="0">
              <a:latin typeface="+mj-lt"/>
            </a:endParaRPr>
          </a:p>
          <a:p>
            <a:pPr marL="109728" indent="0" algn="just">
              <a:buNone/>
            </a:pPr>
            <a:r>
              <a:rPr lang="it-IT" sz="2400" dirty="0">
                <a:latin typeface="+mj-lt"/>
              </a:rPr>
              <a:t>Nel caso in cui sia previsto un numero massimo di operatori da invitare, l’avviso di avvio dell’indagine di mercato indica anche i </a:t>
            </a:r>
            <a:r>
              <a:rPr lang="it-IT" sz="2400" b="1" dirty="0">
                <a:latin typeface="+mj-lt"/>
              </a:rPr>
              <a:t>criteri </a:t>
            </a:r>
            <a:r>
              <a:rPr lang="it-IT" sz="2400" b="1" u="sng" dirty="0">
                <a:latin typeface="+mj-lt"/>
              </a:rPr>
              <a:t>utilizzati</a:t>
            </a:r>
            <a:r>
              <a:rPr lang="it-IT" sz="2400" b="1" dirty="0">
                <a:latin typeface="+mj-lt"/>
              </a:rPr>
              <a:t> per la scelta degli operatori</a:t>
            </a:r>
            <a:r>
              <a:rPr lang="it-IT" sz="2400" dirty="0">
                <a:latin typeface="+mj-lt"/>
              </a:rPr>
              <a:t>.</a:t>
            </a:r>
          </a:p>
          <a:p>
            <a:pPr marL="109728" indent="0" algn="just">
              <a:buNone/>
            </a:pPr>
            <a:endParaRPr lang="it-IT" sz="2400" dirty="0">
              <a:latin typeface="+mj-lt"/>
            </a:endParaRPr>
          </a:p>
          <a:p>
            <a:pPr marL="109728" indent="0" algn="just">
              <a:buNone/>
            </a:pPr>
            <a:r>
              <a:rPr lang="it-IT" sz="2400" dirty="0">
                <a:latin typeface="+mj-lt"/>
              </a:rPr>
              <a:t>Tali </a:t>
            </a:r>
            <a:r>
              <a:rPr lang="it-IT" sz="2400" b="1" dirty="0">
                <a:latin typeface="+mj-lt"/>
              </a:rPr>
              <a:t>criteri</a:t>
            </a:r>
            <a:r>
              <a:rPr lang="it-IT" sz="2400" dirty="0">
                <a:latin typeface="+mj-lt"/>
              </a:rPr>
              <a:t> devono essere </a:t>
            </a:r>
            <a:r>
              <a:rPr lang="it-IT" sz="2400" b="1" dirty="0">
                <a:latin typeface="+mj-lt"/>
              </a:rPr>
              <a:t>oggettivi</a:t>
            </a:r>
            <a:r>
              <a:rPr lang="it-IT" sz="2400" dirty="0">
                <a:latin typeface="+mj-lt"/>
              </a:rPr>
              <a:t>, coerenti con l’oggetto e la finalità dell’affidamento e con i principi di concorrenza, non discriminazione, proporzionalità e trasparenza. </a:t>
            </a:r>
          </a:p>
        </p:txBody>
      </p:sp>
      <p:sp>
        <p:nvSpPr>
          <p:cNvPr id="6" name="CasellaDiTesto 5">
            <a:extLst>
              <a:ext uri="{FF2B5EF4-FFF2-40B4-BE49-F238E27FC236}">
                <a16:creationId xmlns:a16="http://schemas.microsoft.com/office/drawing/2014/main" xmlns="" id="{3D4BB057-F9F9-0C2C-5465-A2BD38DE1AF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Dei contratti di importo inferiore alle soglie europee</a:t>
            </a:r>
          </a:p>
        </p:txBody>
      </p:sp>
      <p:pic>
        <p:nvPicPr>
          <p:cNvPr id="2" name="Immagine 1">
            <a:extLst>
              <a:ext uri="{FF2B5EF4-FFF2-40B4-BE49-F238E27FC236}">
                <a16:creationId xmlns:a16="http://schemas.microsoft.com/office/drawing/2014/main" xmlns="" id="{FE2A4ECB-292D-8974-AB88-29B847386D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06253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50 Procedure di affidamento</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4. Per gli affidamenti di cui al comma 1, lettere c), d) ed e), le stazioni appaltanti procedono all'aggiudicazione dei relativi appalti sulla base del criterio dell'offerta </a:t>
            </a:r>
            <a:r>
              <a:rPr lang="it-IT" sz="2400" b="1" dirty="0">
                <a:latin typeface="+mj-lt"/>
              </a:rPr>
              <a:t>economicamente più vantaggiosa oppure del prezzo più basso</a:t>
            </a:r>
            <a:r>
              <a:rPr lang="it-IT" sz="2400" dirty="0">
                <a:latin typeface="+mj-lt"/>
              </a:rPr>
              <a:t> ad eccezione delle ipotesi di cui all'articolo 108, comma 2 (1).</a:t>
            </a:r>
          </a:p>
          <a:p>
            <a:pPr marL="109728" indent="0" algn="just">
              <a:buNone/>
            </a:pPr>
            <a:endParaRPr lang="it-IT" sz="2400" dirty="0">
              <a:latin typeface="+mj-lt"/>
            </a:endParaRPr>
          </a:p>
          <a:p>
            <a:pPr marL="109728" indent="0" algn="just">
              <a:buNone/>
            </a:pPr>
            <a:r>
              <a:rPr lang="it-IT" sz="1400" dirty="0">
                <a:latin typeface="+mj-lt"/>
              </a:rPr>
              <a:t>(1) </a:t>
            </a:r>
            <a:r>
              <a:rPr lang="it-IT" sz="1050" dirty="0">
                <a:latin typeface="+mj-lt"/>
              </a:rPr>
              <a:t>a) i contratti relativi ai servizi sociali e di ristorazione ospedaliera, assistenziale e scolastica, nonché ai servizi ad alta intensità di manodopera, come definiti dall’articolo 2, comma 1, lettera e), dell’allegato I.1;</a:t>
            </a:r>
          </a:p>
          <a:p>
            <a:pPr marL="109728" indent="0" algn="just">
              <a:buNone/>
            </a:pPr>
            <a:r>
              <a:rPr lang="it-IT" sz="1050" dirty="0">
                <a:latin typeface="+mj-lt"/>
              </a:rPr>
              <a:t>b) i contratti relativi all'affidamento dei servizi di ingegneria e architettura e degli altri servizi di natura tecnica e intellettuale di importo pari o superiore a 140.000 euro;</a:t>
            </a:r>
          </a:p>
          <a:p>
            <a:pPr marL="109728" indent="0" algn="just">
              <a:buNone/>
            </a:pPr>
            <a:r>
              <a:rPr lang="it-IT" sz="1050" dirty="0">
                <a:latin typeface="+mj-lt"/>
              </a:rPr>
              <a:t>c) i contratti di servizi e le forniture di importo pari o superiore a 140.000 euro caratterizzati da notevole contenuto tecnologico o che hanno un carattere innovativo;</a:t>
            </a:r>
          </a:p>
          <a:p>
            <a:pPr marL="109728" indent="0" algn="just">
              <a:buNone/>
            </a:pPr>
            <a:r>
              <a:rPr lang="it-IT" sz="1050" dirty="0">
                <a:latin typeface="+mj-lt"/>
              </a:rPr>
              <a:t>d) gli affidamenti in caso di dialogo competitivo e di partenariato per l’innovazione;</a:t>
            </a:r>
          </a:p>
          <a:p>
            <a:pPr marL="109728" indent="0" algn="just">
              <a:buNone/>
            </a:pPr>
            <a:r>
              <a:rPr lang="it-IT" sz="1050" dirty="0">
                <a:latin typeface="+mj-lt"/>
              </a:rPr>
              <a:t>e) gli affidamenti di appalto integrato;</a:t>
            </a:r>
          </a:p>
          <a:p>
            <a:pPr marL="109728" indent="0" algn="just">
              <a:buNone/>
            </a:pPr>
            <a:r>
              <a:rPr lang="it-IT" sz="1050" dirty="0">
                <a:latin typeface="+mj-lt"/>
              </a:rPr>
              <a:t>f) i contratti relativi ai lavori caratterizzati da notevole contenuto tecnologico o con carattere innovativo.</a:t>
            </a:r>
          </a:p>
          <a:p>
            <a:pPr marL="109728" indent="0" algn="just">
              <a:buNone/>
            </a:pPr>
            <a:endParaRPr lang="it-IT" sz="1050" dirty="0">
              <a:latin typeface="+mj-lt"/>
            </a:endParaRP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D05FB512-64AC-ED8B-D9A7-02CB97106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2234954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52 Controllo sul possesso dei requisiti</a:t>
            </a:r>
            <a:endParaRPr lang="it-IT" sz="2400" u="sng" dirty="0">
              <a:latin typeface="+mj-lt"/>
            </a:endParaRPr>
          </a:p>
          <a:p>
            <a:pPr marL="109728" indent="0" algn="just">
              <a:buNone/>
            </a:pPr>
            <a:endParaRPr lang="it-IT" sz="2400" dirty="0">
              <a:latin typeface="+mj-lt"/>
            </a:endParaRPr>
          </a:p>
          <a:p>
            <a:pPr marL="109728" indent="0" algn="just">
              <a:buNone/>
            </a:pPr>
            <a:r>
              <a:rPr lang="it-IT" sz="2400" dirty="0">
                <a:latin typeface="+mj-lt"/>
              </a:rPr>
              <a:t>1. Nelle procedure di affidamento di cui all’articolo 50, comma 1, lettere a) e b), di importo inferiore a </a:t>
            </a:r>
            <a:r>
              <a:rPr lang="it-IT" sz="2400" b="1" dirty="0">
                <a:latin typeface="+mj-lt"/>
              </a:rPr>
              <a:t>40.000 euro</a:t>
            </a:r>
            <a:r>
              <a:rPr lang="it-IT" sz="2400" dirty="0">
                <a:latin typeface="+mj-lt"/>
              </a:rPr>
              <a:t>, gli operatori economici attestano con dichiarazione sostitutiva di atto di notorietà il possesso dei requisiti di partecipazione e di qualificazione richiesti. </a:t>
            </a:r>
          </a:p>
          <a:p>
            <a:pPr marL="109728" indent="0" algn="just">
              <a:buNone/>
            </a:pPr>
            <a:endParaRPr lang="it-IT" sz="2400" dirty="0">
              <a:latin typeface="+mj-lt"/>
            </a:endParaRPr>
          </a:p>
          <a:p>
            <a:pPr marL="109728" indent="0" algn="just">
              <a:buNone/>
            </a:pPr>
            <a:r>
              <a:rPr lang="it-IT" sz="2400" dirty="0">
                <a:latin typeface="+mj-lt"/>
              </a:rPr>
              <a:t>La stazione appaltante </a:t>
            </a:r>
            <a:r>
              <a:rPr lang="it-IT" sz="2400" b="1" dirty="0">
                <a:latin typeface="+mj-lt"/>
              </a:rPr>
              <a:t>verifica</a:t>
            </a:r>
            <a:r>
              <a:rPr lang="it-IT" sz="2400" dirty="0">
                <a:latin typeface="+mj-lt"/>
              </a:rPr>
              <a:t> le dichiarazioni, </a:t>
            </a:r>
            <a:r>
              <a:rPr lang="it-IT" sz="2400" u="sng" dirty="0">
                <a:latin typeface="+mj-lt"/>
              </a:rPr>
              <a:t>anche previo </a:t>
            </a:r>
            <a:r>
              <a:rPr lang="it-IT" sz="2400" b="1" u="sng" dirty="0">
                <a:latin typeface="+mj-lt"/>
              </a:rPr>
              <a:t>sorteggio</a:t>
            </a:r>
            <a:r>
              <a:rPr lang="it-IT" sz="2400" u="sng" dirty="0">
                <a:latin typeface="+mj-lt"/>
              </a:rPr>
              <a:t> di un campione individuato con modalità predeterminate ogni </a:t>
            </a:r>
            <a:r>
              <a:rPr lang="it-IT" sz="2400" b="1" u="sng" dirty="0">
                <a:latin typeface="+mj-lt"/>
              </a:rPr>
              <a:t>anno</a:t>
            </a:r>
            <a:r>
              <a:rPr lang="it-IT" sz="2400" dirty="0">
                <a:latin typeface="+mj-lt"/>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solidFill>
                  <a:srgbClr val="000000"/>
                </a:solidFill>
                <a:latin typeface="Times New Roman"/>
              </a:rPr>
              <a:t>Dei contratti di importo inferiore alle soglie europee</a:t>
            </a:r>
            <a:endParaRPr lang="it-IT" sz="2400" b="1" dirty="0"/>
          </a:p>
        </p:txBody>
      </p:sp>
      <p:pic>
        <p:nvPicPr>
          <p:cNvPr id="2" name="Immagine 1">
            <a:extLst>
              <a:ext uri="{FF2B5EF4-FFF2-40B4-BE49-F238E27FC236}">
                <a16:creationId xmlns:a16="http://schemas.microsoft.com/office/drawing/2014/main" xmlns="" id="{BEF99C80-9EE2-A611-F81A-EF907A2E16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867069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1196752"/>
            <a:ext cx="8928992" cy="4154984"/>
          </a:xfrm>
          <a:prstGeom prst="rect">
            <a:avLst/>
          </a:prstGeom>
          <a:noFill/>
        </p:spPr>
        <p:txBody>
          <a:bodyPr wrap="square" rtlCol="0">
            <a:spAutoFit/>
          </a:bodyPr>
          <a:lstStyle/>
          <a:p>
            <a:pPr algn="ctr">
              <a:defRPr/>
            </a:pPr>
            <a:r>
              <a:rPr lang="it-IT" sz="4400" b="1" dirty="0">
                <a:solidFill>
                  <a:srgbClr val="000000"/>
                </a:solidFill>
                <a:latin typeface="Times New Roman"/>
              </a:rPr>
              <a:t>Libro II – Parte III</a:t>
            </a:r>
          </a:p>
          <a:p>
            <a:pPr algn="ctr">
              <a:defRPr/>
            </a:pPr>
            <a:r>
              <a:rPr lang="it-IT" sz="4400" dirty="0">
                <a:solidFill>
                  <a:srgbClr val="000000"/>
                </a:solidFill>
                <a:latin typeface="Times New Roman"/>
              </a:rPr>
              <a:t>Dei soggetti</a:t>
            </a:r>
          </a:p>
          <a:p>
            <a:pPr algn="ctr">
              <a:defRPr/>
            </a:pPr>
            <a:r>
              <a:rPr lang="it-IT" sz="4400" b="1" dirty="0">
                <a:solidFill>
                  <a:srgbClr val="000000"/>
                </a:solidFill>
                <a:latin typeface="Times New Roman"/>
              </a:rPr>
              <a:t>Titolo II</a:t>
            </a:r>
          </a:p>
          <a:p>
            <a:pPr algn="ctr">
              <a:defRPr/>
            </a:pPr>
            <a:r>
              <a:rPr lang="it-IT" sz="4400" dirty="0">
                <a:solidFill>
                  <a:srgbClr val="000000"/>
                </a:solidFill>
                <a:latin typeface="Times New Roman"/>
              </a:rPr>
              <a:t>Gli operatori economici</a:t>
            </a:r>
          </a:p>
          <a:p>
            <a:pPr algn="ctr">
              <a:defRPr/>
            </a:pPr>
            <a:endParaRPr lang="it-IT" sz="4400" dirty="0">
              <a:solidFill>
                <a:srgbClr val="000000"/>
              </a:solidFill>
              <a:latin typeface="Times New Roman"/>
            </a:endParaRPr>
          </a:p>
          <a:p>
            <a:pPr algn="ctr">
              <a:defRPr/>
            </a:pPr>
            <a:r>
              <a:rPr lang="it-IT" sz="4400" b="1" dirty="0">
                <a:solidFill>
                  <a:srgbClr val="000000"/>
                </a:solidFill>
                <a:latin typeface="Times New Roman"/>
              </a:rPr>
              <a:t>Articoli da 65 a 69</a:t>
            </a:r>
          </a:p>
        </p:txBody>
      </p:sp>
    </p:spTree>
    <p:extLst>
      <p:ext uri="{BB962C8B-B14F-4D97-AF65-F5344CB8AC3E}">
        <p14:creationId xmlns:p14="http://schemas.microsoft.com/office/powerpoint/2010/main" val="3302181055"/>
      </p:ext>
    </p:extLst>
  </p:cSld>
  <p:clrMapOvr>
    <a:masterClrMapping/>
  </p:clrMapOvr>
  <p:transition spd="slow">
    <p:wipe/>
  </p:transition>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dirty="0">
                <a:latin typeface="+mj-lt"/>
              </a:rPr>
              <a:t>Gli artt. 65, 66, 67, 68 e 69, disegnano il complesso dei soggetti, dal lato degli operatori economici che: </a:t>
            </a:r>
          </a:p>
          <a:p>
            <a:pPr marL="109728" indent="0" algn="just">
              <a:buNone/>
            </a:pPr>
            <a:r>
              <a:rPr lang="it-IT" sz="2400" dirty="0">
                <a:latin typeface="+mj-lt"/>
              </a:rPr>
              <a:t>- ha mantenuto, all’art. 66, </a:t>
            </a:r>
            <a:r>
              <a:rPr lang="it-IT" sz="2400" b="1" dirty="0">
                <a:latin typeface="+mj-lt"/>
              </a:rPr>
              <a:t>sostanzialmente immutato l’art. 46</a:t>
            </a:r>
            <a:r>
              <a:rPr lang="it-IT" sz="2400" dirty="0">
                <a:latin typeface="+mj-lt"/>
              </a:rPr>
              <a:t> del decreto legislativo n. 50 del 2016;</a:t>
            </a:r>
          </a:p>
          <a:p>
            <a:pPr marL="109728" indent="0" algn="just">
              <a:buNone/>
            </a:pPr>
            <a:r>
              <a:rPr lang="it-IT" sz="2400" dirty="0">
                <a:latin typeface="+mj-lt"/>
              </a:rPr>
              <a:t>- all’art. 67 ha formulato il rinvio al regolamento di cui all’art. 100, comma 4 per la disciplina dei requisiti […] che devono possedere i […] </a:t>
            </a:r>
            <a:r>
              <a:rPr lang="it-IT" sz="2400" b="1" dirty="0">
                <a:latin typeface="+mj-lt"/>
              </a:rPr>
              <a:t>consorzi stabili</a:t>
            </a:r>
            <a:r>
              <a:rPr lang="it-IT" sz="2400" dirty="0">
                <a:latin typeface="+mj-lt"/>
              </a:rPr>
              <a:t> […];</a:t>
            </a:r>
            <a:endParaRPr lang="it-IT" sz="2400" b="1" dirty="0">
              <a:latin typeface="+mj-lt"/>
            </a:endParaRP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Gli operatori economici</a:t>
            </a:r>
          </a:p>
        </p:txBody>
      </p:sp>
    </p:spTree>
    <p:extLst>
      <p:ext uri="{BB962C8B-B14F-4D97-AF65-F5344CB8AC3E}">
        <p14:creationId xmlns:p14="http://schemas.microsoft.com/office/powerpoint/2010/main" val="1398594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66 «Operatori economici per l'affidamento dei servizi di architettura e di ingegneria»</a:t>
            </a:r>
            <a:endParaRPr lang="it-IT" sz="2400" b="1" u="sng" dirty="0">
              <a:latin typeface="+mj-lt"/>
            </a:endParaRPr>
          </a:p>
          <a:p>
            <a:pPr marL="109728" indent="0" algn="just">
              <a:buNone/>
            </a:pPr>
            <a:endParaRPr lang="it-IT" sz="2400" dirty="0">
              <a:latin typeface="+mj-lt"/>
            </a:endParaRPr>
          </a:p>
          <a:p>
            <a:pPr marL="109728" indent="0" algn="just">
              <a:buNone/>
            </a:pPr>
            <a:r>
              <a:rPr lang="it-IT" sz="2400" b="1" dirty="0">
                <a:latin typeface="+mj-lt"/>
              </a:rPr>
              <a:t>a)</a:t>
            </a:r>
            <a:r>
              <a:rPr lang="it-IT" sz="2400" dirty="0">
                <a:latin typeface="+mj-lt"/>
              </a:rPr>
              <a:t> i prestatori di servizi di ingegneria e architettura: i professionisti </a:t>
            </a:r>
            <a:r>
              <a:rPr lang="it-IT" sz="2400" b="1" dirty="0">
                <a:latin typeface="+mj-lt"/>
              </a:rPr>
              <a:t>singoli</a:t>
            </a:r>
            <a:r>
              <a:rPr lang="it-IT" sz="2400" dirty="0">
                <a:latin typeface="+mj-lt"/>
              </a:rPr>
              <a:t>, </a:t>
            </a:r>
            <a:r>
              <a:rPr lang="it-IT" sz="2400" b="1" dirty="0">
                <a:latin typeface="+mj-lt"/>
              </a:rPr>
              <a:t>associati</a:t>
            </a:r>
            <a:r>
              <a:rPr lang="it-IT" sz="2400" dirty="0">
                <a:latin typeface="+mj-lt"/>
              </a:rPr>
              <a:t>, le </a:t>
            </a:r>
            <a:r>
              <a:rPr lang="it-IT" sz="2400" b="1" dirty="0">
                <a:latin typeface="+mj-lt"/>
              </a:rPr>
              <a:t>società tra professionisti</a:t>
            </a:r>
            <a:r>
              <a:rPr lang="it-IT" sz="2400" dirty="0">
                <a:latin typeface="+mj-lt"/>
              </a:rPr>
              <a:t> di cui alla lettera b), le </a:t>
            </a:r>
            <a:r>
              <a:rPr lang="it-IT" sz="2400" b="1" dirty="0">
                <a:latin typeface="+mj-lt"/>
              </a:rPr>
              <a:t>società di ingegneria</a:t>
            </a:r>
            <a:r>
              <a:rPr lang="it-IT" sz="2400" dirty="0">
                <a:latin typeface="+mj-lt"/>
              </a:rPr>
              <a:t> di cui alla lettera c), i consorzi, i GEIE, i raggruppamenti temporanei fra i predetti soggetti che rendono a  committenti pubblici e privati, operando sul mercato, servizi di ingegneria e di architettura, nonché attività tecnico-amministrative e studi di fattibilità economico-finanziaria ad esse connesse […]</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Gli operatori economici</a:t>
            </a:r>
          </a:p>
        </p:txBody>
      </p:sp>
      <p:pic>
        <p:nvPicPr>
          <p:cNvPr id="2" name="Immagine 1">
            <a:extLst>
              <a:ext uri="{FF2B5EF4-FFF2-40B4-BE49-F238E27FC236}">
                <a16:creationId xmlns:a16="http://schemas.microsoft.com/office/drawing/2014/main" xmlns="" id="{DC079E33-0E36-2E71-1B3A-1F9E27067A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411773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66 «Operatori economici per l'affidamento dei servizi di architettura e di ingegneria»</a:t>
            </a:r>
            <a:endParaRPr lang="it-IT" sz="2400" b="1" u="sng" dirty="0">
              <a:latin typeface="+mj-lt"/>
            </a:endParaRPr>
          </a:p>
          <a:p>
            <a:pPr marL="109728" indent="0" algn="just">
              <a:buNone/>
            </a:pPr>
            <a:endParaRPr lang="it-IT" sz="2400" dirty="0">
              <a:latin typeface="+mj-lt"/>
            </a:endParaRPr>
          </a:p>
          <a:p>
            <a:pPr marL="109728" indent="0" algn="just">
              <a:buNone/>
            </a:pPr>
            <a:r>
              <a:rPr lang="it-IT" sz="2400" b="1" dirty="0">
                <a:latin typeface="+mj-lt"/>
              </a:rPr>
              <a:t>a)</a:t>
            </a:r>
            <a:r>
              <a:rPr lang="it-IT" sz="2400" dirty="0">
                <a:latin typeface="+mj-lt"/>
              </a:rPr>
              <a:t> […] ivi compresi, con riferimento agli interventi inerenti al restauro e alla manutenzione di beni mobili e delle superfici decorate di beni architettonici, i soggetti con qualifica di </a:t>
            </a:r>
            <a:r>
              <a:rPr lang="it-IT" sz="2400" b="1" dirty="0">
                <a:latin typeface="+mj-lt"/>
              </a:rPr>
              <a:t>restauratore</a:t>
            </a:r>
            <a:r>
              <a:rPr lang="it-IT" sz="2400" dirty="0">
                <a:latin typeface="+mj-lt"/>
              </a:rPr>
              <a:t> di beni culturali ai sensi della vigente normativa, gli </a:t>
            </a:r>
            <a:r>
              <a:rPr lang="it-IT" sz="2400" b="1" dirty="0">
                <a:latin typeface="+mj-lt"/>
              </a:rPr>
              <a:t>archeologi</a:t>
            </a:r>
            <a:r>
              <a:rPr lang="it-IT" sz="2400" dirty="0">
                <a:latin typeface="+mj-lt"/>
              </a:rPr>
              <a:t> professionisti, singoli e associati, e le società da essi costituite;</a:t>
            </a:r>
          </a:p>
          <a:p>
            <a:pPr marL="109728" indent="0" algn="just">
              <a:buNone/>
            </a:pPr>
            <a:r>
              <a:rPr lang="it-IT" sz="2400" b="1" dirty="0">
                <a:latin typeface="+mj-lt"/>
              </a:rPr>
              <a:t>d)</a:t>
            </a:r>
            <a:r>
              <a:rPr lang="it-IT" sz="2400" dirty="0">
                <a:latin typeface="+mj-lt"/>
              </a:rPr>
              <a:t> i prestatori di servizi di ingegneria e architettura identificati con i codici CPV da 74200000-1 a 74276400-8 e da 74310000-5 a 74323100-0 e 74874000-6 stabiliti in </a:t>
            </a:r>
            <a:r>
              <a:rPr lang="it-IT" sz="2400" b="1" dirty="0">
                <a:latin typeface="+mj-lt"/>
              </a:rPr>
              <a:t>altri Stati membri</a:t>
            </a:r>
            <a:r>
              <a:rPr lang="it-IT" sz="2400" dirty="0">
                <a:latin typeface="+mj-lt"/>
              </a:rPr>
              <a:t>, costituiti conformemente alla legislazione vigente nei rispettivi Paesi;</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Gli operatori economici</a:t>
            </a:r>
          </a:p>
        </p:txBody>
      </p:sp>
      <p:pic>
        <p:nvPicPr>
          <p:cNvPr id="2" name="Immagine 1">
            <a:extLst>
              <a:ext uri="{FF2B5EF4-FFF2-40B4-BE49-F238E27FC236}">
                <a16:creationId xmlns:a16="http://schemas.microsoft.com/office/drawing/2014/main" xmlns="" id="{DC079E33-0E36-2E71-1B3A-1F9E27067A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432394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66 «Operatori economici per l'affidamento dei servizi di architettura e di ingegneria»</a:t>
            </a:r>
            <a:endParaRPr lang="it-IT" sz="2400" b="1" u="sng" dirty="0">
              <a:latin typeface="+mj-lt"/>
            </a:endParaRPr>
          </a:p>
          <a:p>
            <a:pPr marL="109728" indent="0" algn="just">
              <a:buNone/>
            </a:pPr>
            <a:endParaRPr lang="it-IT" sz="2400" dirty="0">
              <a:latin typeface="+mj-lt"/>
            </a:endParaRPr>
          </a:p>
          <a:p>
            <a:pPr marL="109728" indent="0" algn="just">
              <a:buNone/>
            </a:pPr>
            <a:r>
              <a:rPr lang="it-IT" sz="2400" b="1" dirty="0">
                <a:latin typeface="+mj-lt"/>
              </a:rPr>
              <a:t>e)</a:t>
            </a:r>
            <a:r>
              <a:rPr lang="it-IT" sz="2400" dirty="0">
                <a:latin typeface="+mj-lt"/>
              </a:rPr>
              <a:t> altri soggetti </a:t>
            </a:r>
            <a:r>
              <a:rPr lang="it-IT" sz="2400" b="1" dirty="0">
                <a:latin typeface="+mj-lt"/>
              </a:rPr>
              <a:t>abilitati in forza del diritto nazional</a:t>
            </a:r>
            <a:r>
              <a:rPr lang="it-IT" sz="2400" dirty="0">
                <a:latin typeface="+mj-lt"/>
              </a:rPr>
              <a:t>e a offrire sul mercato servizi di ingegneria e di architettura, nel rispetto dei princìpi di non discriminazione e par condicio fra i diversi soggetti abilitati;</a:t>
            </a:r>
          </a:p>
          <a:p>
            <a:pPr marL="109728" indent="0" algn="just">
              <a:buNone/>
            </a:pPr>
            <a:r>
              <a:rPr lang="it-IT" sz="2400" b="1" dirty="0">
                <a:latin typeface="+mj-lt"/>
              </a:rPr>
              <a:t>f)</a:t>
            </a:r>
            <a:r>
              <a:rPr lang="it-IT" sz="2400" dirty="0">
                <a:latin typeface="+mj-lt"/>
              </a:rPr>
              <a:t> i raggruppamenti temporanei costituiti dai soggetti di cui alle lettere da a) a e);</a:t>
            </a:r>
          </a:p>
          <a:p>
            <a:pPr marL="109728" indent="0" algn="just">
              <a:buNone/>
            </a:pPr>
            <a:r>
              <a:rPr lang="it-IT" sz="2400" b="1" dirty="0">
                <a:latin typeface="+mj-lt"/>
              </a:rPr>
              <a:t>g)</a:t>
            </a:r>
            <a:r>
              <a:rPr lang="it-IT" sz="2400" dirty="0">
                <a:latin typeface="+mj-lt"/>
              </a:rPr>
              <a:t> i </a:t>
            </a:r>
            <a:r>
              <a:rPr lang="it-IT" sz="2400" b="1" dirty="0">
                <a:latin typeface="+mj-lt"/>
              </a:rPr>
              <a:t>consorzi stabili </a:t>
            </a:r>
            <a:r>
              <a:rPr lang="it-IT" sz="2400" dirty="0">
                <a:latin typeface="+mj-lt"/>
              </a:rPr>
              <a:t>di società di professionisti e di società di ingegneria, anche in forma mista, formati da non meno di tre consorziati che abbiano operato nei settori dei servizi di ingegneria e architettura.</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Gli operatori economici</a:t>
            </a:r>
          </a:p>
        </p:txBody>
      </p:sp>
      <p:pic>
        <p:nvPicPr>
          <p:cNvPr id="2" name="Immagine 1">
            <a:extLst>
              <a:ext uri="{FF2B5EF4-FFF2-40B4-BE49-F238E27FC236}">
                <a16:creationId xmlns:a16="http://schemas.microsoft.com/office/drawing/2014/main" xmlns="" id="{DC079E33-0E36-2E71-1B3A-1F9E27067A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846096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dirty="0">
                <a:latin typeface="+mj-lt"/>
              </a:rPr>
              <a:t>Il comma 7 costituisce una novità. Per la prima volta è disciplinato il </a:t>
            </a:r>
            <a:r>
              <a:rPr lang="it-IT" sz="2400" b="1" dirty="0">
                <a:latin typeface="+mj-lt"/>
              </a:rPr>
              <a:t>seggio di gara, che può essere nominato anche in composizione monocratica </a:t>
            </a:r>
            <a:r>
              <a:rPr lang="it-IT" sz="2400" dirty="0">
                <a:latin typeface="+mj-lt"/>
              </a:rPr>
              <a:t>nelle procedure da aggiudicare al </a:t>
            </a:r>
            <a:r>
              <a:rPr lang="it-IT" sz="2400" u="sng" dirty="0">
                <a:latin typeface="+mj-lt"/>
              </a:rPr>
              <a:t>prezzo più basso</a:t>
            </a:r>
            <a:r>
              <a:rPr lang="it-IT" sz="2400" dirty="0">
                <a:latin typeface="+mj-lt"/>
              </a:rPr>
              <a:t>, stabilendo che allo stesso non si applicano le incompatibilità previste per i commissari salvo quelle derivanti da precedenti penali, dal conflitto di interesse o dalle ragioni che giustificano l’astensione ai sensi dell’art. 51 del codice di procedura civile.</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La commissione giudicatrice</a:t>
            </a:r>
          </a:p>
        </p:txBody>
      </p:sp>
    </p:spTree>
    <p:extLst>
      <p:ext uri="{BB962C8B-B14F-4D97-AF65-F5344CB8AC3E}">
        <p14:creationId xmlns:p14="http://schemas.microsoft.com/office/powerpoint/2010/main" val="91656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188646"/>
            <a:ext cx="8928992" cy="6186309"/>
          </a:xfrm>
          <a:prstGeom prst="rect">
            <a:avLst/>
          </a:prstGeom>
          <a:noFill/>
        </p:spPr>
        <p:txBody>
          <a:bodyPr wrap="square" rtlCol="0">
            <a:spAutoFit/>
          </a:bodyPr>
          <a:lstStyle/>
          <a:p>
            <a:pPr algn="ctr">
              <a:defRPr/>
            </a:pPr>
            <a:r>
              <a:rPr lang="it-IT" sz="4400" b="1" dirty="0">
                <a:solidFill>
                  <a:srgbClr val="000000"/>
                </a:solidFill>
                <a:latin typeface="Times New Roman"/>
              </a:rPr>
              <a:t>Libro II – Parte V</a:t>
            </a:r>
          </a:p>
          <a:p>
            <a:pPr algn="ctr">
              <a:defRPr/>
            </a:pPr>
            <a:r>
              <a:rPr lang="it-IT" sz="4400" dirty="0">
                <a:solidFill>
                  <a:srgbClr val="000000"/>
                </a:solidFill>
                <a:latin typeface="Times New Roman"/>
              </a:rPr>
              <a:t>Dello svolgimento delle procedure</a:t>
            </a:r>
          </a:p>
          <a:p>
            <a:pPr algn="ctr">
              <a:defRPr/>
            </a:pPr>
            <a:r>
              <a:rPr lang="it-IT" sz="4400" b="1" dirty="0">
                <a:solidFill>
                  <a:srgbClr val="000000"/>
                </a:solidFill>
                <a:latin typeface="Times New Roman"/>
              </a:rPr>
              <a:t>Titolo IV</a:t>
            </a:r>
          </a:p>
          <a:p>
            <a:pPr algn="ctr">
              <a:defRPr/>
            </a:pPr>
            <a:r>
              <a:rPr lang="it-IT" sz="4400" dirty="0">
                <a:solidFill>
                  <a:srgbClr val="000000"/>
                </a:solidFill>
                <a:latin typeface="Times New Roman"/>
              </a:rPr>
              <a:t>I requisiti di partecipazione e la selezione dei partecipanti</a:t>
            </a:r>
          </a:p>
          <a:p>
            <a:pPr algn="ctr">
              <a:defRPr/>
            </a:pPr>
            <a:r>
              <a:rPr lang="it-IT" sz="4400" b="1" dirty="0">
                <a:solidFill>
                  <a:srgbClr val="000000"/>
                </a:solidFill>
                <a:latin typeface="Times New Roman"/>
              </a:rPr>
              <a:t>Capo II</a:t>
            </a:r>
          </a:p>
          <a:p>
            <a:pPr algn="ctr">
              <a:defRPr/>
            </a:pPr>
            <a:r>
              <a:rPr lang="it-IT" sz="4400" dirty="0">
                <a:solidFill>
                  <a:srgbClr val="000000"/>
                </a:solidFill>
                <a:latin typeface="Times New Roman"/>
              </a:rPr>
              <a:t>I requisiti di ordine generale</a:t>
            </a:r>
          </a:p>
          <a:p>
            <a:pPr algn="ctr">
              <a:defRPr/>
            </a:pPr>
            <a:endParaRPr lang="it-IT" sz="4400" b="1" dirty="0">
              <a:solidFill>
                <a:srgbClr val="000000"/>
              </a:solidFill>
              <a:latin typeface="Times New Roman"/>
            </a:endParaRPr>
          </a:p>
          <a:p>
            <a:pPr algn="ctr">
              <a:defRPr/>
            </a:pPr>
            <a:r>
              <a:rPr lang="it-IT" sz="4400" b="1" dirty="0">
                <a:solidFill>
                  <a:srgbClr val="000000"/>
                </a:solidFill>
                <a:latin typeface="Times New Roman"/>
              </a:rPr>
              <a:t>Articoli da 94 a 98</a:t>
            </a:r>
          </a:p>
        </p:txBody>
      </p:sp>
    </p:spTree>
    <p:extLst>
      <p:ext uri="{BB962C8B-B14F-4D97-AF65-F5344CB8AC3E}">
        <p14:creationId xmlns:p14="http://schemas.microsoft.com/office/powerpoint/2010/main" val="1619715719"/>
      </p:ext>
    </p:extLst>
  </p:cSld>
  <p:clrMapOvr>
    <a:masterClrMapping/>
  </p:clrMapOvr>
  <p:transition spd="slow">
    <p:wip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I requisiti di ordine generale</a:t>
            </a:r>
          </a:p>
        </p:txBody>
      </p:sp>
      <p:pic>
        <p:nvPicPr>
          <p:cNvPr id="2" name="Immagine 1">
            <a:extLst>
              <a:ext uri="{FF2B5EF4-FFF2-40B4-BE49-F238E27FC236}">
                <a16:creationId xmlns:a16="http://schemas.microsoft.com/office/drawing/2014/main" xmlns="" id="{A35ACBB1-7ACC-1035-4A5C-ECDB1A7278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graphicFrame>
        <p:nvGraphicFramePr>
          <p:cNvPr id="6" name="Diagramma 5">
            <a:extLst>
              <a:ext uri="{FF2B5EF4-FFF2-40B4-BE49-F238E27FC236}">
                <a16:creationId xmlns:a16="http://schemas.microsoft.com/office/drawing/2014/main" xmlns="" id="{238FE129-7389-ECE0-EB6B-966B722A30FE}"/>
              </a:ext>
            </a:extLst>
          </p:cNvPr>
          <p:cNvGraphicFramePr/>
          <p:nvPr>
            <p:extLst>
              <p:ext uri="{D42A27DB-BD31-4B8C-83A1-F6EECF244321}">
                <p14:modId xmlns:p14="http://schemas.microsoft.com/office/powerpoint/2010/main" val="3494213949"/>
              </p:ext>
            </p:extLst>
          </p:nvPr>
        </p:nvGraphicFramePr>
        <p:xfrm>
          <a:off x="146986" y="1196752"/>
          <a:ext cx="8866051" cy="4968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55086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algn="just"/>
            <a:r>
              <a:rPr lang="it-IT" sz="2400" dirty="0">
                <a:latin typeface="+mj-lt"/>
              </a:rPr>
              <a:t>la disposizione di cui all’</a:t>
            </a:r>
            <a:r>
              <a:rPr lang="it-IT" sz="2400" b="1" dirty="0">
                <a:latin typeface="+mj-lt"/>
              </a:rPr>
              <a:t>art. 80</a:t>
            </a:r>
            <a:r>
              <a:rPr lang="it-IT" sz="2400" dirty="0">
                <a:latin typeface="+mj-lt"/>
              </a:rPr>
              <a:t> del decreto legislativo n. 50/2016 è stata quella sulla quale si è concentrata la </a:t>
            </a:r>
            <a:r>
              <a:rPr lang="it-IT" sz="2400" b="1" dirty="0">
                <a:latin typeface="+mj-lt"/>
              </a:rPr>
              <a:t>maggior parte del contenzioso</a:t>
            </a:r>
            <a:r>
              <a:rPr lang="it-IT" sz="2400" dirty="0">
                <a:latin typeface="+mj-lt"/>
              </a:rPr>
              <a:t> in materia di contratti pubblici</a:t>
            </a:r>
          </a:p>
          <a:p>
            <a:pPr algn="just"/>
            <a:endParaRPr lang="it-IT" sz="2400" dirty="0">
              <a:latin typeface="+mj-lt"/>
            </a:endParaRPr>
          </a:p>
          <a:p>
            <a:pPr algn="just"/>
            <a:r>
              <a:rPr lang="it-IT" sz="2400" dirty="0">
                <a:latin typeface="+mj-lt"/>
              </a:rPr>
              <a:t>dall’ambito delle figure soggettive destinatarie delle cause di esclusione obbligatoria […] sono stati espunti i riferimenti ai “</a:t>
            </a:r>
            <a:r>
              <a:rPr lang="it-IT" sz="2400" b="1" dirty="0">
                <a:latin typeface="+mj-lt"/>
              </a:rPr>
              <a:t>soggetti cessati</a:t>
            </a:r>
            <a:r>
              <a:rPr lang="it-IT" sz="2400" dirty="0">
                <a:latin typeface="+mj-lt"/>
              </a:rPr>
              <a:t>” dalla carica nell'anno antecedente</a:t>
            </a:r>
          </a:p>
          <a:p>
            <a:pPr algn="just"/>
            <a:endParaRPr lang="it-IT" sz="2400" dirty="0">
              <a:latin typeface="+mj-lt"/>
            </a:endParaRPr>
          </a:p>
          <a:p>
            <a:pPr algn="just"/>
            <a:r>
              <a:rPr lang="it-IT" sz="2400" dirty="0">
                <a:latin typeface="+mj-lt"/>
              </a:rPr>
              <a:t>è stato espunto il riferimento del </a:t>
            </a:r>
            <a:r>
              <a:rPr lang="it-IT" sz="2400" b="1" dirty="0">
                <a:latin typeface="+mj-lt"/>
              </a:rPr>
              <a:t>socio di maggioranza</a:t>
            </a:r>
            <a:r>
              <a:rPr lang="it-IT" sz="2400" dirty="0">
                <a:latin typeface="+mj-lt"/>
              </a:rPr>
              <a:t> in caso di società con un numero di soci pari o inferiore a quattro; è stato inserito un espresso riferimento agli </a:t>
            </a:r>
            <a:r>
              <a:rPr lang="it-IT" sz="2400" b="1" dirty="0">
                <a:latin typeface="+mj-lt"/>
              </a:rPr>
              <a:t>amministratori di fatto</a:t>
            </a:r>
            <a:r>
              <a:rPr lang="it-IT" sz="2400" dirty="0">
                <a:latin typeface="+mj-lt"/>
              </a:rPr>
              <a:t> con ciò codificandosi un saldo approdo della giurisprudenza)</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I requisiti di ordine generale</a:t>
            </a:r>
          </a:p>
        </p:txBody>
      </p:sp>
    </p:spTree>
    <p:extLst>
      <p:ext uri="{BB962C8B-B14F-4D97-AF65-F5344CB8AC3E}">
        <p14:creationId xmlns:p14="http://schemas.microsoft.com/office/powerpoint/2010/main" val="3370432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algn="just"/>
            <a:r>
              <a:rPr lang="it-IT" sz="2400" dirty="0">
                <a:latin typeface="+mj-lt"/>
              </a:rPr>
              <a:t>si è ritenuto di mantenere, sotto tale profilo la vigente formulazione (</a:t>
            </a:r>
            <a:r>
              <a:rPr lang="it-IT" sz="2400" b="1" dirty="0">
                <a:latin typeface="+mj-lt"/>
              </a:rPr>
              <a:t>che riferisce il </a:t>
            </a:r>
            <a:r>
              <a:rPr lang="it-IT" sz="2400" b="1" u="sng" dirty="0">
                <a:latin typeface="+mj-lt"/>
              </a:rPr>
              <a:t>contagio</a:t>
            </a:r>
            <a:r>
              <a:rPr lang="it-IT" sz="2400" b="1" dirty="0">
                <a:latin typeface="+mj-lt"/>
              </a:rPr>
              <a:t> ai soli amministratori con rappresentanza</a:t>
            </a:r>
            <a:r>
              <a:rPr lang="it-IT" sz="2400" dirty="0">
                <a:latin typeface="+mj-lt"/>
              </a:rPr>
              <a:t>) in quanto meno gravosa per le imprese, anche in ragione del fatto che qualunque modifica di detta disposizione rischia di produrre nuovo contenzioso</a:t>
            </a: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I requisiti di ordine generale</a:t>
            </a:r>
          </a:p>
        </p:txBody>
      </p:sp>
    </p:spTree>
    <p:extLst>
      <p:ext uri="{BB962C8B-B14F-4D97-AF65-F5344CB8AC3E}">
        <p14:creationId xmlns:p14="http://schemas.microsoft.com/office/powerpoint/2010/main" val="3811603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2000"/>
            <a:lum/>
          </a:blip>
          <a:srcRect/>
          <a:stretch>
            <a:fillRect l="-16000" r="-16000"/>
          </a:stretch>
        </a:blipFill>
        <a:effectLst/>
      </p:bgPr>
    </p:bg>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95 - Cause di esclusione non automatica</a:t>
            </a:r>
          </a:p>
          <a:p>
            <a:pPr marL="109728" indent="0" algn="just">
              <a:buNone/>
            </a:pPr>
            <a:endParaRPr lang="it-IT" sz="2400" b="1" dirty="0">
              <a:latin typeface="+mj-lt"/>
            </a:endParaRPr>
          </a:p>
          <a:p>
            <a:pPr marL="109728" indent="0" algn="just">
              <a:buNone/>
            </a:pPr>
            <a:r>
              <a:rPr lang="it-IT" sz="2400" dirty="0">
                <a:latin typeface="+mj-lt"/>
              </a:rPr>
              <a:t>il “</a:t>
            </a:r>
            <a:r>
              <a:rPr lang="it-IT" sz="2400" b="1" dirty="0">
                <a:latin typeface="+mj-lt"/>
              </a:rPr>
              <a:t>potere</a:t>
            </a:r>
            <a:r>
              <a:rPr lang="it-IT" sz="2400" dirty="0">
                <a:latin typeface="+mj-lt"/>
              </a:rPr>
              <a:t>” demandato alla Stazione appaltante non riposa in una volizione, ma in un margine di apprezzamento della situazione concreta riconducibile al concetto di </a:t>
            </a:r>
            <a:r>
              <a:rPr lang="it-IT" sz="2400" b="1" dirty="0">
                <a:latin typeface="+mj-lt"/>
              </a:rPr>
              <a:t>discrezionalità tecnica</a:t>
            </a:r>
            <a:r>
              <a:rPr lang="it-IT" sz="2400" dirty="0">
                <a:latin typeface="+mj-lt"/>
              </a:rPr>
              <a:t>: apprezzata la sussistenza del presupposto enucleato nella disposizione di legge, la scelta espulsiva diviene </a:t>
            </a:r>
            <a:r>
              <a:rPr lang="it-IT" sz="2400" b="1" dirty="0">
                <a:latin typeface="+mj-lt"/>
              </a:rPr>
              <a:t>necessitata</a:t>
            </a:r>
            <a:r>
              <a:rPr lang="it-IT" sz="2400" dirty="0">
                <a:latin typeface="+mj-lt"/>
              </a:rPr>
              <a:t>. </a:t>
            </a:r>
          </a:p>
          <a:p>
            <a:pPr marL="109728" indent="0" algn="just">
              <a:buNone/>
            </a:pPr>
            <a:endParaRPr lang="it-IT" sz="2400" dirty="0">
              <a:latin typeface="+mj-lt"/>
            </a:endParaRPr>
          </a:p>
        </p:txBody>
      </p:sp>
      <p:pic>
        <p:nvPicPr>
          <p:cNvPr id="9" name="Immagine 8">
            <a:extLst>
              <a:ext uri="{FF2B5EF4-FFF2-40B4-BE49-F238E27FC236}">
                <a16:creationId xmlns:a16="http://schemas.microsoft.com/office/drawing/2014/main" xmlns="" id="{FFC5DD5D-AE2E-EDC7-4F5A-1DAE2B4E5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
        <p:nvSpPr>
          <p:cNvPr id="6" name="CasellaDiTesto 5">
            <a:extLst>
              <a:ext uri="{FF2B5EF4-FFF2-40B4-BE49-F238E27FC236}">
                <a16:creationId xmlns:a16="http://schemas.microsoft.com/office/drawing/2014/main" xmlns="" id="{8270820B-7EB7-CC6C-E2FE-A40FA773C201}"/>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I requisiti di ordine generale</a:t>
            </a:r>
          </a:p>
        </p:txBody>
      </p:sp>
    </p:spTree>
    <p:extLst>
      <p:ext uri="{BB962C8B-B14F-4D97-AF65-F5344CB8AC3E}">
        <p14:creationId xmlns:p14="http://schemas.microsoft.com/office/powerpoint/2010/main" val="367909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96 «Disciplina dell’esclusione»</a:t>
            </a:r>
          </a:p>
          <a:p>
            <a:pPr marL="109728" indent="0" algn="just">
              <a:buNone/>
            </a:pPr>
            <a:endParaRPr lang="it-IT" sz="2400" b="1" dirty="0">
              <a:latin typeface="+mj-lt"/>
            </a:endParaRPr>
          </a:p>
          <a:p>
            <a:pPr marL="109728" indent="0" algn="just">
              <a:buNone/>
            </a:pPr>
            <a:r>
              <a:rPr lang="it-IT" sz="2400" dirty="0">
                <a:latin typeface="+mj-lt"/>
              </a:rPr>
              <a:t>3. Se la causa di esclusione si è verificata prima della presentazione dell'offerta, l'operatore economico, contestualmente all'offerta, la comunica alla stazione appaltante e, alternativamente:</a:t>
            </a:r>
          </a:p>
          <a:p>
            <a:pPr marL="109728" indent="0" algn="just">
              <a:buNone/>
            </a:pPr>
            <a:r>
              <a:rPr lang="it-IT" sz="2400" dirty="0">
                <a:latin typeface="+mj-lt"/>
              </a:rPr>
              <a:t>a) comprova di avere adottato le misure di cui al comma 6 (</a:t>
            </a:r>
            <a:r>
              <a:rPr lang="it-IT" sz="2400" b="1" dirty="0">
                <a:latin typeface="+mj-lt"/>
              </a:rPr>
              <a:t>self </a:t>
            </a:r>
            <a:r>
              <a:rPr lang="it-IT" sz="2400" b="1" dirty="0" err="1">
                <a:latin typeface="+mj-lt"/>
              </a:rPr>
              <a:t>cleaning</a:t>
            </a:r>
            <a:r>
              <a:rPr lang="it-IT" sz="2400" dirty="0">
                <a:latin typeface="+mj-lt"/>
              </a:rPr>
              <a:t>);</a:t>
            </a:r>
          </a:p>
          <a:p>
            <a:pPr marL="109728" indent="0" algn="just">
              <a:buNone/>
            </a:pPr>
            <a:r>
              <a:rPr lang="it-IT" sz="2400" dirty="0">
                <a:latin typeface="+mj-lt"/>
              </a:rPr>
              <a:t>b) comprova l'impossibilità di adottare tali misure prima della presentazione dell'offerta e </a:t>
            </a:r>
            <a:r>
              <a:rPr lang="it-IT" sz="2400" u="sng" dirty="0">
                <a:latin typeface="+mj-lt"/>
              </a:rPr>
              <a:t>successivamente ottempera ai sensi del comma 4</a:t>
            </a:r>
            <a:r>
              <a:rPr lang="it-IT" sz="2400" dirty="0">
                <a:latin typeface="+mj-lt"/>
              </a:rPr>
              <a:t>.</a:t>
            </a:r>
          </a:p>
          <a:p>
            <a:pPr marL="109728" indent="0" algn="just">
              <a:buNone/>
            </a:pPr>
            <a:r>
              <a:rPr lang="it-IT" sz="2400" dirty="0">
                <a:latin typeface="+mj-lt"/>
              </a:rPr>
              <a:t>4. Se la causa di esclusione si è verificata successivamente alla presentazione dell'offerta, l'operatore economico adotta e comunica le misure di cui al comma 6.</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8767552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86013" y="21973"/>
            <a:ext cx="8928992" cy="6186309"/>
          </a:xfrm>
          <a:prstGeom prst="rect">
            <a:avLst/>
          </a:prstGeom>
          <a:noFill/>
        </p:spPr>
        <p:txBody>
          <a:bodyPr wrap="square" rtlCol="0">
            <a:spAutoFit/>
          </a:bodyPr>
          <a:lstStyle/>
          <a:p>
            <a:pPr algn="ctr">
              <a:defRPr/>
            </a:pPr>
            <a:r>
              <a:rPr lang="it-IT" sz="4400" b="1" dirty="0">
                <a:solidFill>
                  <a:srgbClr val="000000"/>
                </a:solidFill>
                <a:latin typeface="Times New Roman"/>
              </a:rPr>
              <a:t>Libro II – Parte V</a:t>
            </a:r>
          </a:p>
          <a:p>
            <a:pPr algn="ctr">
              <a:defRPr/>
            </a:pPr>
            <a:r>
              <a:rPr lang="it-IT" sz="4400" dirty="0">
                <a:solidFill>
                  <a:srgbClr val="000000"/>
                </a:solidFill>
                <a:latin typeface="Times New Roman"/>
              </a:rPr>
              <a:t>Dello svolgimento delle procedure</a:t>
            </a:r>
          </a:p>
          <a:p>
            <a:pPr algn="ctr">
              <a:defRPr/>
            </a:pPr>
            <a:r>
              <a:rPr lang="it-IT" sz="4400" b="1" dirty="0">
                <a:solidFill>
                  <a:srgbClr val="000000"/>
                </a:solidFill>
                <a:latin typeface="Times New Roman"/>
              </a:rPr>
              <a:t>Titolo IV</a:t>
            </a:r>
          </a:p>
          <a:p>
            <a:pPr algn="ctr">
              <a:defRPr/>
            </a:pPr>
            <a:r>
              <a:rPr lang="it-IT" sz="4400" dirty="0">
                <a:solidFill>
                  <a:srgbClr val="000000"/>
                </a:solidFill>
                <a:latin typeface="Times New Roman"/>
              </a:rPr>
              <a:t>I requisiti di partecipazione e la selezione dei partecipanti</a:t>
            </a:r>
          </a:p>
          <a:p>
            <a:pPr algn="ctr">
              <a:defRPr/>
            </a:pPr>
            <a:r>
              <a:rPr lang="it-IT" sz="4400" b="1" dirty="0">
                <a:solidFill>
                  <a:srgbClr val="000000"/>
                </a:solidFill>
                <a:latin typeface="Times New Roman"/>
              </a:rPr>
              <a:t>Capo III</a:t>
            </a:r>
          </a:p>
          <a:p>
            <a:pPr algn="ctr">
              <a:defRPr/>
            </a:pPr>
            <a:r>
              <a:rPr lang="it-IT" sz="4400" dirty="0">
                <a:solidFill>
                  <a:srgbClr val="000000"/>
                </a:solidFill>
                <a:latin typeface="Times New Roman"/>
              </a:rPr>
              <a:t>Gli altri requisiti di partecipazione alla gara</a:t>
            </a:r>
          </a:p>
          <a:p>
            <a:pPr algn="ctr">
              <a:defRPr/>
            </a:pPr>
            <a:r>
              <a:rPr lang="it-IT" sz="4400" b="1" dirty="0">
                <a:solidFill>
                  <a:srgbClr val="000000"/>
                </a:solidFill>
                <a:latin typeface="Times New Roman"/>
              </a:rPr>
              <a:t>Articoli da 99 a 112</a:t>
            </a:r>
          </a:p>
        </p:txBody>
      </p:sp>
    </p:spTree>
    <p:extLst>
      <p:ext uri="{BB962C8B-B14F-4D97-AF65-F5344CB8AC3E}">
        <p14:creationId xmlns:p14="http://schemas.microsoft.com/office/powerpoint/2010/main" val="830282983"/>
      </p:ext>
    </p:extLst>
  </p:cSld>
  <p:clrMapOvr>
    <a:masterClrMapping/>
  </p:clrMapOvr>
  <p:transition spd="slow">
    <p:wip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101 Soccorso istruttorio</a:t>
            </a:r>
          </a:p>
          <a:p>
            <a:pPr marL="109728" indent="0" algn="just">
              <a:buNone/>
            </a:pPr>
            <a:endParaRPr lang="it-IT" sz="2400" b="1" dirty="0">
              <a:latin typeface="+mj-lt"/>
            </a:endParaRPr>
          </a:p>
          <a:p>
            <a:pPr marL="109728" indent="0" algn="just">
              <a:buNone/>
            </a:pPr>
            <a:r>
              <a:rPr lang="it-IT" sz="2400" dirty="0">
                <a:latin typeface="+mj-lt"/>
              </a:rPr>
              <a:t>Non sono sanabili le omissioni, inesattezze e irregolarità che rendono </a:t>
            </a:r>
            <a:r>
              <a:rPr lang="it-IT" sz="2400" b="1" u="sng" dirty="0">
                <a:latin typeface="+mj-lt"/>
              </a:rPr>
              <a:t>assolutamente</a:t>
            </a:r>
            <a:r>
              <a:rPr lang="it-IT" sz="2400" b="1" dirty="0">
                <a:latin typeface="+mj-lt"/>
              </a:rPr>
              <a:t> incerta </a:t>
            </a:r>
            <a:r>
              <a:rPr lang="it-IT" sz="2400" b="1" u="sng" dirty="0">
                <a:latin typeface="+mj-lt"/>
              </a:rPr>
              <a:t>l’identità</a:t>
            </a:r>
            <a:r>
              <a:rPr lang="it-IT" sz="2400" b="1" dirty="0">
                <a:latin typeface="+mj-lt"/>
              </a:rPr>
              <a:t> del concorrente</a:t>
            </a:r>
            <a:r>
              <a:rPr lang="it-IT" sz="2400" dirty="0">
                <a:latin typeface="+mj-lt"/>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534588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100 Requisiti di ordine speciale</a:t>
            </a:r>
          </a:p>
          <a:p>
            <a:pPr marL="109728" indent="0" algn="just">
              <a:buNone/>
            </a:pPr>
            <a:endParaRPr lang="it-IT" sz="2400" b="1" dirty="0">
              <a:latin typeface="+mj-lt"/>
            </a:endParaRPr>
          </a:p>
          <a:p>
            <a:pPr marL="109728" indent="0" algn="just">
              <a:buNone/>
            </a:pPr>
            <a:r>
              <a:rPr lang="it-IT" sz="2400" dirty="0">
                <a:latin typeface="+mj-lt"/>
              </a:rPr>
              <a:t>11. […] per le procedure di aggiudicazione di appalti di servizi e forniture, le stazioni appaltanti:</a:t>
            </a:r>
          </a:p>
          <a:p>
            <a:pPr marL="109728" indent="0" algn="just">
              <a:buNone/>
            </a:pPr>
            <a:endParaRPr lang="it-IT" sz="2400" b="1" dirty="0">
              <a:latin typeface="+mj-lt"/>
            </a:endParaRPr>
          </a:p>
          <a:p>
            <a:pPr marL="109728" indent="0" algn="just">
              <a:buNone/>
            </a:pPr>
            <a:r>
              <a:rPr lang="it-IT" sz="2400" b="1" dirty="0">
                <a:latin typeface="+mj-lt"/>
              </a:rPr>
              <a:t>1)</a:t>
            </a:r>
            <a:r>
              <a:rPr lang="it-IT" sz="2400" dirty="0">
                <a:latin typeface="+mj-lt"/>
              </a:rPr>
              <a:t> possono richiedere agli operatori economici quale requisito di </a:t>
            </a:r>
            <a:r>
              <a:rPr lang="it-IT" sz="2400" b="1" dirty="0">
                <a:latin typeface="+mj-lt"/>
              </a:rPr>
              <a:t>capacità economica e finanziaria</a:t>
            </a:r>
            <a:r>
              <a:rPr lang="it-IT" sz="2400" dirty="0">
                <a:latin typeface="+mj-lt"/>
              </a:rPr>
              <a:t> un </a:t>
            </a:r>
            <a:r>
              <a:rPr lang="it-IT" sz="2400" u="sng" dirty="0">
                <a:latin typeface="+mj-lt"/>
              </a:rPr>
              <a:t>fatturato</a:t>
            </a:r>
            <a:r>
              <a:rPr lang="it-IT" sz="2400" dirty="0">
                <a:latin typeface="+mj-lt"/>
              </a:rPr>
              <a:t> </a:t>
            </a:r>
            <a:r>
              <a:rPr lang="it-IT" sz="2400" b="1" u="sng" dirty="0">
                <a:latin typeface="+mj-lt"/>
              </a:rPr>
              <a:t>GLOBALE</a:t>
            </a:r>
            <a:r>
              <a:rPr lang="it-IT" sz="2400" dirty="0">
                <a:latin typeface="+mj-lt"/>
              </a:rPr>
              <a:t> non superiore al </a:t>
            </a:r>
            <a:r>
              <a:rPr lang="it-IT" sz="2400" u="sng" dirty="0">
                <a:latin typeface="+mj-lt"/>
              </a:rPr>
              <a:t>doppio</a:t>
            </a:r>
            <a:r>
              <a:rPr lang="it-IT" sz="2400" dirty="0">
                <a:latin typeface="+mj-lt"/>
              </a:rPr>
              <a:t> del valore stimato dell'appalto, maturato nel </a:t>
            </a:r>
            <a:r>
              <a:rPr lang="it-IT" sz="2400" u="sng" dirty="0">
                <a:latin typeface="+mj-lt"/>
              </a:rPr>
              <a:t>triennio</a:t>
            </a:r>
            <a:r>
              <a:rPr lang="it-IT" sz="2400" dirty="0">
                <a:latin typeface="+mj-lt"/>
              </a:rPr>
              <a:t> precedente a quello di indizione della procedura. In caso di procedure di aggiudicazione suddivise in pluralità di lotti, salvo diversa motivata scelta della stazione appaltante, il fatturato è richiesto per ciascun lotto;</a:t>
            </a: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301077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100 Requisiti di ordine speciale</a:t>
            </a:r>
          </a:p>
          <a:p>
            <a:pPr marL="109728" indent="0" algn="just">
              <a:buNone/>
            </a:pPr>
            <a:endParaRPr lang="it-IT" sz="2400" b="1" dirty="0">
              <a:latin typeface="+mj-lt"/>
            </a:endParaRPr>
          </a:p>
          <a:p>
            <a:pPr marL="109728" indent="0" algn="just">
              <a:buNone/>
            </a:pPr>
            <a:r>
              <a:rPr lang="it-IT" sz="2400" b="1" dirty="0">
                <a:latin typeface="+mj-lt"/>
              </a:rPr>
              <a:t>2)</a:t>
            </a:r>
            <a:r>
              <a:rPr lang="it-IT" sz="2400" dirty="0">
                <a:latin typeface="+mj-lt"/>
              </a:rPr>
              <a:t> Le stazioni appaltanti possono, altresì, richiedere agli operatori economici quale requisito di </a:t>
            </a:r>
            <a:r>
              <a:rPr lang="it-IT" sz="2400" b="1" dirty="0">
                <a:latin typeface="+mj-lt"/>
              </a:rPr>
              <a:t>capacità tecnica e professionale di aver eseguito nel precedente triennio </a:t>
            </a:r>
            <a:r>
              <a:rPr lang="it-IT" sz="2400" dirty="0">
                <a:latin typeface="+mj-lt"/>
              </a:rPr>
              <a:t>dalla data di indizione della procedura di gara </a:t>
            </a:r>
            <a:r>
              <a:rPr lang="it-IT" sz="2400" b="1" dirty="0">
                <a:latin typeface="+mj-lt"/>
              </a:rPr>
              <a:t>contratti analoghi</a:t>
            </a:r>
            <a:r>
              <a:rPr lang="it-IT" sz="2400" dirty="0">
                <a:latin typeface="+mj-lt"/>
              </a:rPr>
              <a:t> a quello in affidamento anche a favore di soggetti privati.</a:t>
            </a:r>
          </a:p>
          <a:p>
            <a:pPr marL="109728" indent="0" algn="just">
              <a:buNone/>
            </a:pPr>
            <a:endParaRPr lang="it-IT" sz="2400" dirty="0">
              <a:latin typeface="+mj-lt"/>
            </a:endParaRPr>
          </a:p>
          <a:p>
            <a:pPr marL="109728" indent="0" algn="just">
              <a:buNone/>
            </a:pPr>
            <a:r>
              <a:rPr lang="it-IT" sz="2400" dirty="0">
                <a:latin typeface="+mj-lt"/>
              </a:rPr>
              <a:t>12. Salvo quanto previsto dall'</a:t>
            </a:r>
            <a:r>
              <a:rPr lang="it-IT" sz="2400" u="sng" dirty="0">
                <a:latin typeface="+mj-lt"/>
              </a:rPr>
              <a:t>articolo 102</a:t>
            </a:r>
            <a:r>
              <a:rPr lang="it-IT" sz="2400" dirty="0">
                <a:latin typeface="+mj-lt"/>
              </a:rPr>
              <a:t> o da </a:t>
            </a:r>
            <a:r>
              <a:rPr lang="it-IT" sz="2400" u="sng" dirty="0">
                <a:latin typeface="+mj-lt"/>
              </a:rPr>
              <a:t>leggi speciali</a:t>
            </a:r>
            <a:r>
              <a:rPr lang="it-IT" sz="2400" dirty="0">
                <a:latin typeface="+mj-lt"/>
              </a:rPr>
              <a:t>, le stazioni appaltanti </a:t>
            </a:r>
            <a:r>
              <a:rPr lang="it-IT" sz="2400" b="1" u="sng" cap="small" dirty="0">
                <a:latin typeface="+mj-lt"/>
              </a:rPr>
              <a:t>richiedono esclusivamente</a:t>
            </a:r>
            <a:r>
              <a:rPr lang="it-IT" sz="2400" b="1" cap="small" dirty="0">
                <a:latin typeface="+mj-lt"/>
              </a:rPr>
              <a:t> </a:t>
            </a:r>
            <a:r>
              <a:rPr lang="it-IT" sz="2400" dirty="0">
                <a:latin typeface="+mj-lt"/>
              </a:rPr>
              <a:t>i requisiti di partecipazione previsti dal presente articolo.</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2333469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ctr">
              <a:buNone/>
            </a:pPr>
            <a:r>
              <a:rPr lang="it-IT" sz="2400" b="1" dirty="0">
                <a:solidFill>
                  <a:srgbClr val="3D3D3D"/>
                </a:solidFill>
                <a:effectLst/>
                <a:latin typeface="+mj-lt"/>
                <a:ea typeface="Times New Roman" panose="02020603050405020304" pitchFamily="18" charset="0"/>
              </a:rPr>
              <a:t>COMMENTO</a:t>
            </a:r>
          </a:p>
          <a:p>
            <a:pPr marL="109728" indent="0" algn="just">
              <a:buNone/>
            </a:pPr>
            <a:r>
              <a:rPr lang="it-IT" sz="2400" b="1" dirty="0">
                <a:solidFill>
                  <a:srgbClr val="3D3D3D"/>
                </a:solidFill>
                <a:effectLst/>
                <a:latin typeface="+mj-lt"/>
                <a:ea typeface="Times New Roman" panose="02020603050405020304" pitchFamily="18" charset="0"/>
              </a:rPr>
              <a:t>La limitazione all'ultimo triennio </a:t>
            </a:r>
            <a:r>
              <a:rPr lang="it-IT" sz="2400" dirty="0">
                <a:solidFill>
                  <a:srgbClr val="3D3D3D"/>
                </a:solidFill>
                <a:effectLst/>
                <a:latin typeface="+mj-lt"/>
                <a:ea typeface="Times New Roman" panose="02020603050405020304" pitchFamily="18" charset="0"/>
              </a:rPr>
              <a:t>(art. 100, comma 11) per i requisiti economici e tecnico professionali ad avviso dell’</a:t>
            </a:r>
            <a:r>
              <a:rPr lang="it-IT" sz="2400" b="1" dirty="0">
                <a:solidFill>
                  <a:srgbClr val="3D3D3D"/>
                </a:solidFill>
                <a:effectLst/>
                <a:latin typeface="+mj-lt"/>
                <a:ea typeface="Times New Roman" panose="02020603050405020304" pitchFamily="18" charset="0"/>
              </a:rPr>
              <a:t>OICE</a:t>
            </a:r>
            <a:r>
              <a:rPr lang="it-IT" sz="2400" dirty="0">
                <a:solidFill>
                  <a:srgbClr val="3D3D3D"/>
                </a:solidFill>
                <a:effectLst/>
                <a:latin typeface="+mj-lt"/>
                <a:ea typeface="Times New Roman" panose="02020603050405020304" pitchFamily="18" charset="0"/>
              </a:rPr>
              <a:t> (Associazione delle organizzazioni di ingegneria di architetture e di consulenza tecnico-economica), </a:t>
            </a:r>
            <a:r>
              <a:rPr lang="it-IT" sz="2400" b="1" dirty="0">
                <a:solidFill>
                  <a:srgbClr val="3D3D3D"/>
                </a:solidFill>
                <a:effectLst/>
                <a:latin typeface="+mj-lt"/>
                <a:ea typeface="Times New Roman" panose="02020603050405020304" pitchFamily="18" charset="0"/>
              </a:rPr>
              <a:t>non può che essere interpretata come una svista da sanare il prima possibile</a:t>
            </a:r>
            <a:r>
              <a:rPr lang="it-IT" sz="2400" dirty="0">
                <a:solidFill>
                  <a:srgbClr val="3D3D3D"/>
                </a:solidFill>
                <a:effectLst/>
                <a:latin typeface="+mj-lt"/>
                <a:ea typeface="Times New Roman" panose="02020603050405020304" pitchFamily="18" charset="0"/>
              </a:rPr>
              <a:t>.</a:t>
            </a:r>
          </a:p>
          <a:p>
            <a:pPr marL="109728" indent="0" algn="just">
              <a:buNone/>
            </a:pPr>
            <a:endParaRPr lang="it-IT" sz="2400" b="1" dirty="0">
              <a:solidFill>
                <a:srgbClr val="3D3D3D"/>
              </a:solidFill>
              <a:latin typeface="+mj-lt"/>
            </a:endParaRPr>
          </a:p>
          <a:p>
            <a:pPr marL="109728" indent="0" algn="just">
              <a:buNone/>
            </a:pPr>
            <a:r>
              <a:rPr lang="it-IT" sz="2400" dirty="0">
                <a:solidFill>
                  <a:srgbClr val="3D3D3D"/>
                </a:solidFill>
                <a:effectLst/>
                <a:latin typeface="+mj-lt"/>
                <a:ea typeface="Times New Roman" panose="02020603050405020304" pitchFamily="18" charset="0"/>
              </a:rPr>
              <a:t>Tale requisito sembra </a:t>
            </a:r>
            <a:r>
              <a:rPr lang="it-IT" sz="2400" b="1" dirty="0">
                <a:solidFill>
                  <a:srgbClr val="3D3D3D"/>
                </a:solidFill>
                <a:effectLst/>
                <a:latin typeface="+mj-lt"/>
                <a:ea typeface="Times New Roman" panose="02020603050405020304" pitchFamily="18" charset="0"/>
              </a:rPr>
              <a:t>penalizzare </a:t>
            </a:r>
            <a:r>
              <a:rPr lang="it-IT" sz="2400" dirty="0">
                <a:solidFill>
                  <a:srgbClr val="3D3D3D"/>
                </a:solidFill>
                <a:effectLst/>
                <a:latin typeface="+mj-lt"/>
                <a:ea typeface="Times New Roman" panose="02020603050405020304" pitchFamily="18" charset="0"/>
              </a:rPr>
              <a:t>i professionisti:</a:t>
            </a:r>
          </a:p>
          <a:p>
            <a:pPr marL="109728" indent="0" algn="just">
              <a:buNone/>
            </a:pPr>
            <a:r>
              <a:rPr lang="it-IT" sz="2400" b="1" dirty="0">
                <a:solidFill>
                  <a:srgbClr val="3D3D3D"/>
                </a:solidFill>
                <a:effectLst/>
                <a:latin typeface="+mj-lt"/>
                <a:ea typeface="Times New Roman" panose="02020603050405020304" pitchFamily="18" charset="0"/>
              </a:rPr>
              <a:t>a) </a:t>
            </a:r>
            <a:r>
              <a:rPr lang="it-IT" sz="2400" dirty="0">
                <a:solidFill>
                  <a:srgbClr val="3D3D3D"/>
                </a:solidFill>
                <a:effectLst/>
                <a:latin typeface="+mj-lt"/>
                <a:ea typeface="Times New Roman" panose="02020603050405020304" pitchFamily="18" charset="0"/>
              </a:rPr>
              <a:t>che hanno ridotto la propria attività a causa della pandemia;</a:t>
            </a:r>
          </a:p>
          <a:p>
            <a:pPr marL="109728" indent="0" algn="just">
              <a:buNone/>
            </a:pPr>
            <a:r>
              <a:rPr lang="it-IT" sz="2400" b="1" dirty="0">
                <a:solidFill>
                  <a:srgbClr val="3D3D3D"/>
                </a:solidFill>
                <a:effectLst/>
                <a:latin typeface="+mj-lt"/>
                <a:ea typeface="Times New Roman" panose="02020603050405020304" pitchFamily="18" charset="0"/>
              </a:rPr>
              <a:t>b) </a:t>
            </a:r>
            <a:r>
              <a:rPr lang="it-IT" sz="2400" dirty="0">
                <a:solidFill>
                  <a:srgbClr val="3D3D3D"/>
                </a:solidFill>
                <a:effectLst/>
                <a:latin typeface="+mj-lt"/>
                <a:ea typeface="Times New Roman" panose="02020603050405020304" pitchFamily="18" charset="0"/>
              </a:rPr>
              <a:t>che hanno svolto direzioni lavori per interventi oltre i tre anni.</a:t>
            </a:r>
          </a:p>
          <a:p>
            <a:pPr marL="109728" indent="0" algn="just">
              <a:buNone/>
            </a:pPr>
            <a:endParaRPr lang="it-IT" sz="2400" b="1" dirty="0">
              <a:latin typeface="TimesNewRomanPS-BoldMT"/>
            </a:endParaRP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1026" name="Picture 2" descr="Oice">
            <a:extLst>
              <a:ext uri="{FF2B5EF4-FFF2-40B4-BE49-F238E27FC236}">
                <a16:creationId xmlns:a16="http://schemas.microsoft.com/office/drawing/2014/main" xmlns="" id="{17BD0125-C404-744F-678E-5A9CC432EA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5229200"/>
            <a:ext cx="3552825" cy="128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219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solidFill>
                  <a:srgbClr val="3D3D3D"/>
                </a:solidFill>
                <a:latin typeface="+mj-lt"/>
                <a:ea typeface="Times New Roman" panose="02020603050405020304" pitchFamily="18" charset="0"/>
              </a:rPr>
              <a:t>Art. 66 «Operatori economici per l'affidamento dei servizi di architettura e di ingegneria»</a:t>
            </a:r>
          </a:p>
          <a:p>
            <a:pPr marL="109728" indent="0" algn="just">
              <a:buNone/>
            </a:pPr>
            <a:endParaRPr lang="it-IT" sz="2400" b="1" dirty="0">
              <a:solidFill>
                <a:srgbClr val="3D3D3D"/>
              </a:solidFill>
              <a:latin typeface="+mj-lt"/>
            </a:endParaRPr>
          </a:p>
          <a:p>
            <a:pPr marL="109728" indent="0" algn="just">
              <a:buNone/>
            </a:pPr>
            <a:r>
              <a:rPr lang="it-IT" sz="2400" dirty="0">
                <a:latin typeface="TimesNewRomanPS-BoldMT"/>
              </a:rPr>
              <a:t>2. Per la partecipazione alle procedure di affidamento di cui al comma 1 i soggetti ivi indicati devono </a:t>
            </a:r>
            <a:r>
              <a:rPr lang="it-IT" sz="2400" b="1" dirty="0">
                <a:latin typeface="TimesNewRomanPS-BoldMT"/>
              </a:rPr>
              <a:t>possedere i requisiti </a:t>
            </a:r>
            <a:r>
              <a:rPr lang="it-IT" sz="2400" b="1" u="sng" dirty="0">
                <a:latin typeface="TimesNewRomanPS-BoldMT"/>
              </a:rPr>
              <a:t>minimi</a:t>
            </a:r>
            <a:r>
              <a:rPr lang="it-IT" sz="2400" b="1" dirty="0">
                <a:latin typeface="TimesNewRomanPS-BoldMT"/>
              </a:rPr>
              <a:t> stabiliti nella Parte V dell'allegato II.12.</a:t>
            </a: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b="1" i="0" u="none" strike="noStrike" baseline="0" dirty="0">
              <a:latin typeface="TimesNewRomanPS-BoldMT"/>
            </a:endParaRPr>
          </a:p>
          <a:p>
            <a:pPr marL="109728" indent="0" algn="just">
              <a:buNone/>
            </a:pPr>
            <a:endParaRPr lang="it-IT" sz="2400" b="1" dirty="0">
              <a:latin typeface="TimesNewRomanPS-BoldMT"/>
            </a:endParaRPr>
          </a:p>
          <a:p>
            <a:pPr marL="109728" indent="0" algn="just">
              <a:buNone/>
            </a:pPr>
            <a:endParaRPr lang="it-IT" sz="2400" dirty="0">
              <a:latin typeface="+mj-lt"/>
            </a:endParaRP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r>
              <a:rPr lang="it-IT" sz="2400" b="1" dirty="0"/>
              <a:t>Gli altri requisiti di partecipazione alla gara</a:t>
            </a:r>
          </a:p>
        </p:txBody>
      </p:sp>
      <p:pic>
        <p:nvPicPr>
          <p:cNvPr id="2" name="Immagine 1">
            <a:extLst>
              <a:ext uri="{FF2B5EF4-FFF2-40B4-BE49-F238E27FC236}">
                <a16:creationId xmlns:a16="http://schemas.microsoft.com/office/drawing/2014/main" xmlns="" id="{EB397F4F-7E85-5E7C-EBF8-F2B49AEF6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3151116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xmlns="" id="{8270820B-7EB7-CC6C-E2FE-A40FA773C201}"/>
              </a:ext>
            </a:extLst>
          </p:cNvPr>
          <p:cNvSpPr txBox="1"/>
          <p:nvPr/>
        </p:nvSpPr>
        <p:spPr>
          <a:xfrm>
            <a:off x="107504" y="1124744"/>
            <a:ext cx="8928992" cy="4154984"/>
          </a:xfrm>
          <a:prstGeom prst="rect">
            <a:avLst/>
          </a:prstGeom>
          <a:noFill/>
        </p:spPr>
        <p:txBody>
          <a:bodyPr wrap="square" rtlCol="0">
            <a:spAutoFit/>
          </a:bodyPr>
          <a:lstStyle/>
          <a:p>
            <a:pPr algn="ctr">
              <a:defRPr/>
            </a:pPr>
            <a:r>
              <a:rPr lang="it-IT" sz="4400" b="1" dirty="0">
                <a:solidFill>
                  <a:srgbClr val="000000"/>
                </a:solidFill>
                <a:latin typeface="Times New Roman"/>
              </a:rPr>
              <a:t>Libro II – Parte V</a:t>
            </a:r>
          </a:p>
          <a:p>
            <a:pPr algn="ctr">
              <a:defRPr/>
            </a:pPr>
            <a:r>
              <a:rPr lang="it-IT" sz="4400" dirty="0">
                <a:solidFill>
                  <a:srgbClr val="000000"/>
                </a:solidFill>
                <a:latin typeface="Times New Roman"/>
              </a:rPr>
              <a:t>Dello svolgimento delle procedure</a:t>
            </a:r>
          </a:p>
          <a:p>
            <a:pPr algn="ctr">
              <a:defRPr/>
            </a:pPr>
            <a:r>
              <a:rPr lang="it-IT" sz="4400" b="1" dirty="0">
                <a:solidFill>
                  <a:srgbClr val="000000"/>
                </a:solidFill>
                <a:latin typeface="Times New Roman"/>
              </a:rPr>
              <a:t>Titolo V</a:t>
            </a:r>
          </a:p>
          <a:p>
            <a:pPr algn="ctr">
              <a:defRPr/>
            </a:pPr>
            <a:r>
              <a:rPr lang="it-IT" sz="4400" dirty="0">
                <a:solidFill>
                  <a:srgbClr val="000000"/>
                </a:solidFill>
                <a:latin typeface="Times New Roman"/>
              </a:rPr>
              <a:t>La selezione delle offerte</a:t>
            </a:r>
          </a:p>
          <a:p>
            <a:pPr algn="ctr">
              <a:defRPr/>
            </a:pPr>
            <a:endParaRPr lang="it-IT" sz="4400" b="1" dirty="0">
              <a:solidFill>
                <a:srgbClr val="000000"/>
              </a:solidFill>
              <a:latin typeface="Times New Roman"/>
            </a:endParaRPr>
          </a:p>
          <a:p>
            <a:pPr algn="ctr">
              <a:defRPr/>
            </a:pPr>
            <a:r>
              <a:rPr lang="it-IT" sz="4400" b="1" dirty="0">
                <a:solidFill>
                  <a:srgbClr val="000000"/>
                </a:solidFill>
                <a:latin typeface="Times New Roman"/>
              </a:rPr>
              <a:t>Articoli da 107 a 112</a:t>
            </a:r>
          </a:p>
        </p:txBody>
      </p:sp>
    </p:spTree>
    <p:extLst>
      <p:ext uri="{BB962C8B-B14F-4D97-AF65-F5344CB8AC3E}">
        <p14:creationId xmlns:p14="http://schemas.microsoft.com/office/powerpoint/2010/main" val="1370133183"/>
      </p:ext>
    </p:extLst>
  </p:cSld>
  <p:clrMapOvr>
    <a:masterClrMapping/>
  </p:clrMapOvr>
  <p:transition spd="slow">
    <p:wip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idx="1"/>
          </p:nvPr>
        </p:nvSpPr>
        <p:spPr>
          <a:xfrm>
            <a:off x="123316" y="1412776"/>
            <a:ext cx="8897368" cy="5328592"/>
          </a:xfrm>
        </p:spPr>
        <p:txBody>
          <a:bodyPr>
            <a:noAutofit/>
          </a:bodyPr>
          <a:lstStyle/>
          <a:p>
            <a:pPr marL="109728" indent="0" algn="just">
              <a:buNone/>
            </a:pPr>
            <a:r>
              <a:rPr lang="it-IT" sz="2400" b="1" dirty="0">
                <a:latin typeface="+mj-lt"/>
              </a:rPr>
              <a:t>Art. 108 Criteri di aggiudicazione degli appalti di lavori, servizi e forniture</a:t>
            </a:r>
          </a:p>
          <a:p>
            <a:pPr marL="109728" indent="0" algn="just">
              <a:buNone/>
            </a:pPr>
            <a:endParaRPr lang="it-IT" sz="2800" b="1" dirty="0">
              <a:latin typeface="+mj-lt"/>
            </a:endParaRPr>
          </a:p>
          <a:p>
            <a:pPr marL="109728" indent="0" algn="just">
              <a:buNone/>
            </a:pPr>
            <a:r>
              <a:rPr lang="it-IT" sz="2400" dirty="0">
                <a:solidFill>
                  <a:srgbClr val="000000"/>
                </a:solidFill>
                <a:latin typeface="Times New Roman" panose="02020603050405020304" pitchFamily="18" charset="0"/>
              </a:rPr>
              <a:t>Per i contratti ad alta intensità di manodopera, la stazione appaltante stabilisce un tetto massimo per il punteggio </a:t>
            </a:r>
            <a:r>
              <a:rPr lang="it-IT" sz="2400" b="1" dirty="0">
                <a:solidFill>
                  <a:srgbClr val="000000"/>
                </a:solidFill>
                <a:latin typeface="Times New Roman" panose="02020603050405020304" pitchFamily="18" charset="0"/>
              </a:rPr>
              <a:t>economico</a:t>
            </a:r>
            <a:r>
              <a:rPr lang="it-IT" sz="2400" dirty="0">
                <a:solidFill>
                  <a:srgbClr val="000000"/>
                </a:solidFill>
                <a:latin typeface="Times New Roman" panose="02020603050405020304" pitchFamily="18" charset="0"/>
              </a:rPr>
              <a:t> entro il </a:t>
            </a:r>
            <a:r>
              <a:rPr lang="it-IT" sz="2400" b="1" dirty="0">
                <a:solidFill>
                  <a:srgbClr val="000000"/>
                </a:solidFill>
                <a:latin typeface="Times New Roman" panose="02020603050405020304" pitchFamily="18" charset="0"/>
              </a:rPr>
              <a:t>limite del 30 per cento</a:t>
            </a:r>
            <a:r>
              <a:rPr lang="it-IT" sz="2400" dirty="0">
                <a:solidFill>
                  <a:srgbClr val="000000"/>
                </a:solidFill>
                <a:latin typeface="Times New Roman" panose="02020603050405020304" pitchFamily="18" charset="0"/>
              </a:rPr>
              <a:t>.</a:t>
            </a:r>
          </a:p>
        </p:txBody>
      </p:sp>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La selezione delle offerte</a:t>
            </a:r>
          </a:p>
        </p:txBody>
      </p:sp>
      <p:pic>
        <p:nvPicPr>
          <p:cNvPr id="2" name="Immagine 1">
            <a:extLst>
              <a:ext uri="{FF2B5EF4-FFF2-40B4-BE49-F238E27FC236}">
                <a16:creationId xmlns:a16="http://schemas.microsoft.com/office/drawing/2014/main" xmlns="" id="{7646855C-77C2-F614-18F8-6E40602A8B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spTree>
    <p:extLst>
      <p:ext uri="{BB962C8B-B14F-4D97-AF65-F5344CB8AC3E}">
        <p14:creationId xmlns:p14="http://schemas.microsoft.com/office/powerpoint/2010/main" val="182443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xmlns="" id="{3FF358A3-47FE-D8CA-5E93-A2893BF076ED}"/>
              </a:ext>
            </a:extLst>
          </p:cNvPr>
          <p:cNvSpPr txBox="1"/>
          <p:nvPr/>
        </p:nvSpPr>
        <p:spPr>
          <a:xfrm>
            <a:off x="107504" y="611983"/>
            <a:ext cx="8928992" cy="461665"/>
          </a:xfrm>
          <a:prstGeom prst="rect">
            <a:avLst/>
          </a:prstGeom>
          <a:solidFill>
            <a:schemeClr val="accent1"/>
          </a:solidFill>
        </p:spPr>
        <p:txBody>
          <a:bodyPr wrap="square" rtlCol="0">
            <a:spAutoFit/>
          </a:bodyPr>
          <a:lstStyle/>
          <a:p>
            <a:pPr algn="just">
              <a:defRPr/>
            </a:pPr>
            <a:r>
              <a:rPr lang="it-IT" sz="2400" b="1" dirty="0">
                <a:solidFill>
                  <a:srgbClr val="000000"/>
                </a:solidFill>
                <a:latin typeface="Times New Roman"/>
              </a:rPr>
              <a:t>La selezione delle offerte</a:t>
            </a:r>
          </a:p>
        </p:txBody>
      </p:sp>
      <p:pic>
        <p:nvPicPr>
          <p:cNvPr id="2" name="Immagine 1">
            <a:extLst>
              <a:ext uri="{FF2B5EF4-FFF2-40B4-BE49-F238E27FC236}">
                <a16:creationId xmlns:a16="http://schemas.microsoft.com/office/drawing/2014/main" xmlns="" id="{DC079E33-0E36-2E71-1B3A-1F9E27067A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33451"/>
            <a:ext cx="2586568" cy="645428"/>
          </a:xfrm>
          <a:prstGeom prst="rect">
            <a:avLst/>
          </a:prstGeom>
        </p:spPr>
      </p:pic>
      <p:pic>
        <p:nvPicPr>
          <p:cNvPr id="11" name="Immagine 10">
            <a:extLst>
              <a:ext uri="{FF2B5EF4-FFF2-40B4-BE49-F238E27FC236}">
                <a16:creationId xmlns:a16="http://schemas.microsoft.com/office/drawing/2014/main" xmlns="" id="{68E41CEF-90F0-E36D-2FB8-E88FBFBE4F99}"/>
              </a:ext>
            </a:extLst>
          </p:cNvPr>
          <p:cNvPicPr>
            <a:picLocks noChangeAspect="1"/>
          </p:cNvPicPr>
          <p:nvPr/>
        </p:nvPicPr>
        <p:blipFill>
          <a:blip r:embed="rId4"/>
          <a:stretch>
            <a:fillRect/>
          </a:stretch>
        </p:blipFill>
        <p:spPr>
          <a:xfrm>
            <a:off x="2678335" y="1073648"/>
            <a:ext cx="3621857" cy="1036846"/>
          </a:xfrm>
          <a:prstGeom prst="rect">
            <a:avLst/>
          </a:prstGeom>
        </p:spPr>
      </p:pic>
      <p:pic>
        <p:nvPicPr>
          <p:cNvPr id="7" name="Immagine 6">
            <a:extLst>
              <a:ext uri="{FF2B5EF4-FFF2-40B4-BE49-F238E27FC236}">
                <a16:creationId xmlns:a16="http://schemas.microsoft.com/office/drawing/2014/main" xmlns="" id="{C455F052-2AD9-347C-5B49-1C86575B21BC}"/>
              </a:ext>
            </a:extLst>
          </p:cNvPr>
          <p:cNvPicPr>
            <a:picLocks noChangeAspect="1"/>
          </p:cNvPicPr>
          <p:nvPr/>
        </p:nvPicPr>
        <p:blipFill>
          <a:blip r:embed="rId5"/>
          <a:stretch>
            <a:fillRect/>
          </a:stretch>
        </p:blipFill>
        <p:spPr>
          <a:xfrm>
            <a:off x="85810" y="2572159"/>
            <a:ext cx="8928992" cy="1136039"/>
          </a:xfrm>
          <a:prstGeom prst="rect">
            <a:avLst/>
          </a:prstGeom>
        </p:spPr>
      </p:pic>
    </p:spTree>
    <p:extLst>
      <p:ext uri="{BB962C8B-B14F-4D97-AF65-F5344CB8AC3E}">
        <p14:creationId xmlns:p14="http://schemas.microsoft.com/office/powerpoint/2010/main" val="2476250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ainstrmSess">
  <a:themeElements>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Personalizzato 3">
      <a:majorFont>
        <a:latin typeface="Times New Roman"/>
        <a:ea typeface=""/>
        <a:cs typeface=""/>
      </a:majorFont>
      <a:minorFont>
        <a:latin typeface="Times New Roman"/>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130000" t="-95000" r="40000" b="21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5.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6.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7.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8.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9.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0.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1.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2.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3.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4.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5.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6.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7.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8.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9.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0.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1.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2.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3.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4.xml><?xml version="1.0" encoding="utf-8"?>
<a:themeOverride xmlns:a="http://schemas.openxmlformats.org/drawingml/2006/main">
  <a:clrScheme name="Personalizzato 2">
    <a:dk1>
      <a:srgbClr val="000000"/>
    </a:dk1>
    <a:lt1>
      <a:sysClr val="window" lastClr="FFFFFF"/>
    </a:lt1>
    <a:dk2>
      <a:srgbClr val="637052"/>
    </a:dk2>
    <a:lt2>
      <a:srgbClr val="CCDDEA"/>
    </a:lt2>
    <a:accent1>
      <a:srgbClr val="EE8E1E"/>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1D6B133-74AA-4D1E-9F38-A8E91E6D3E66}">
  <we:reference id="wa200005040" version="1.0.0.0" store="it-IT" storeType="OMEX"/>
  <we:alternateReferences>
    <we:reference id="WA200005040" version="1.0.0.0" store="WA20000504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file>

<file path=customXml/item3.xml><?xml version="1.0" encoding="utf-8"?>
<ct:contentTypeSchema xmlns:ct="http://schemas.microsoft.com/office/2006/metadata/contentType" xmlns:ma="http://schemas.microsoft.com/office/2006/metadata/properties/metaAttributes" ct:_="" ma:_="" ma:contentTypeName="TemplateFile" ma:contentTypeID="0x010100FB888328A8731147A9E2416CA6C7A65B0400DC6FA6ECFB23F54F9F45EE586A6D0A65" ma:contentTypeVersion="29" ma:contentTypeDescription="Create a new document." ma:contentTypeScope="" ma:versionID="ea6e8c56229ba99622fa8ee664b9b522"/>
</file>

<file path=customXml/itemProps1.xml><?xml version="1.0" encoding="utf-8"?>
<ds:datastoreItem xmlns:ds="http://schemas.openxmlformats.org/officeDocument/2006/customXml" ds:itemID="{728018BB-57EC-4467-BE24-1D4D2640812A}">
  <ds:schemaRefs>
    <ds:schemaRef ds:uri="http://schemas.microsoft.com/sharepoint/v3/contenttype/forms"/>
  </ds:schemaRefs>
</ds:datastoreItem>
</file>

<file path=customXml/itemProps2.xml><?xml version="1.0" encoding="utf-8"?>
<ds:datastoreItem xmlns:ds="http://schemas.openxmlformats.org/officeDocument/2006/customXml" ds:itemID="{4F3B0F3D-E280-4D70-A523-BDECF52D9EAD}">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15CE4AF6-9570-4BA6-82ED-10D6B689E946}">
  <ds:schemaRefs>
    <ds:schemaRef ds:uri="http://schemas.microsoft.com/office/2006/metadata/contentType"/>
    <ds:schemaRef ds:uri="http://schemas.microsoft.com/office/2006/metadata/properties/metaAttribut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
  <TotalTime>0</TotalTime>
  <Words>13914</Words>
  <Application>Microsoft Office PowerPoint</Application>
  <PresentationFormat>Presentazione su schermo (4:3)</PresentationFormat>
  <Paragraphs>1144</Paragraphs>
  <Slides>170</Slides>
  <Notes>170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170</vt:i4>
      </vt:variant>
    </vt:vector>
  </HeadingPairs>
  <TitlesOfParts>
    <vt:vector size="177" baseType="lpstr">
      <vt:lpstr>Calibri</vt:lpstr>
      <vt:lpstr>Times New Roman</vt:lpstr>
      <vt:lpstr>TimesNewRomanPS-BoldMT</vt:lpstr>
      <vt:lpstr>Verdana</vt:lpstr>
      <vt:lpstr>Wingdings 2</vt:lpstr>
      <vt:lpstr>Wingdings 3</vt:lpstr>
      <vt:lpstr>BrainstrmSess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
  <cp:lastModifiedBy/>
  <cp:revision>2</cp:revision>
  <dcterms:created xsi:type="dcterms:W3CDTF">2011-06-30T12:13:52Z</dcterms:created>
  <dcterms:modified xsi:type="dcterms:W3CDTF">2023-07-05T12:29:27Z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TC101671239990</vt:lpwstr>
  </property>
</Properties>
</file>